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92" r:id="rId3"/>
    <p:sldId id="256" r:id="rId4"/>
    <p:sldId id="257" r:id="rId5"/>
    <p:sldId id="258" r:id="rId6"/>
    <p:sldId id="259" r:id="rId7"/>
    <p:sldId id="277" r:id="rId8"/>
    <p:sldId id="295" r:id="rId9"/>
    <p:sldId id="263" r:id="rId10"/>
    <p:sldId id="296" r:id="rId11"/>
    <p:sldId id="281" r:id="rId12"/>
    <p:sldId id="267" r:id="rId13"/>
    <p:sldId id="260" r:id="rId14"/>
    <p:sldId id="261" r:id="rId15"/>
    <p:sldId id="279" r:id="rId16"/>
    <p:sldId id="268" r:id="rId17"/>
    <p:sldId id="264" r:id="rId18"/>
    <p:sldId id="266" r:id="rId19"/>
    <p:sldId id="289" r:id="rId20"/>
    <p:sldId id="290" r:id="rId21"/>
    <p:sldId id="291" r:id="rId22"/>
    <p:sldId id="269" r:id="rId23"/>
    <p:sldId id="294" r:id="rId24"/>
    <p:sldId id="278" r:id="rId25"/>
    <p:sldId id="280" r:id="rId26"/>
    <p:sldId id="270" r:id="rId27"/>
    <p:sldId id="282" r:id="rId28"/>
    <p:sldId id="283" r:id="rId29"/>
    <p:sldId id="271" r:id="rId30"/>
    <p:sldId id="284" r:id="rId31"/>
    <p:sldId id="285" r:id="rId32"/>
    <p:sldId id="286" r:id="rId33"/>
    <p:sldId id="287" r:id="rId34"/>
    <p:sldId id="272" r:id="rId35"/>
    <p:sldId id="288" r:id="rId36"/>
    <p:sldId id="273" r:id="rId37"/>
    <p:sldId id="275" r:id="rId38"/>
    <p:sldId id="293" r:id="rId39"/>
    <p:sldId id="276" r:id="rId40"/>
  </p:sldIdLst>
  <p:sldSz cx="9144000" cy="6858000" type="screen4x3"/>
  <p:notesSz cx="6858000" cy="9144000"/>
  <p:defaultTextStyle>
    <a:defPPr>
      <a:defRPr lang="en-US"/>
    </a:defPPr>
    <a:lvl1pPr algn="l" rtl="0" fontAlgn="base">
      <a:spcBef>
        <a:spcPct val="0"/>
      </a:spcBef>
      <a:spcAft>
        <a:spcPct val="0"/>
      </a:spcAft>
      <a:defRPr sz="2000" kern="1200">
        <a:solidFill>
          <a:schemeClr val="tx1"/>
        </a:solidFill>
        <a:latin typeface="Times New Roman" pitchFamily="18" charset="0"/>
        <a:ea typeface="+mn-ea"/>
        <a:cs typeface="+mn-cs"/>
      </a:defRPr>
    </a:lvl1pPr>
    <a:lvl2pPr marL="457200" algn="l" rtl="0" fontAlgn="base">
      <a:spcBef>
        <a:spcPct val="0"/>
      </a:spcBef>
      <a:spcAft>
        <a:spcPct val="0"/>
      </a:spcAft>
      <a:defRPr sz="2000" kern="1200">
        <a:solidFill>
          <a:schemeClr val="tx1"/>
        </a:solidFill>
        <a:latin typeface="Times New Roman" pitchFamily="18" charset="0"/>
        <a:ea typeface="+mn-ea"/>
        <a:cs typeface="+mn-cs"/>
      </a:defRPr>
    </a:lvl2pPr>
    <a:lvl3pPr marL="914400" algn="l" rtl="0" fontAlgn="base">
      <a:spcBef>
        <a:spcPct val="0"/>
      </a:spcBef>
      <a:spcAft>
        <a:spcPct val="0"/>
      </a:spcAft>
      <a:defRPr sz="2000" kern="1200">
        <a:solidFill>
          <a:schemeClr val="tx1"/>
        </a:solidFill>
        <a:latin typeface="Times New Roman" pitchFamily="18" charset="0"/>
        <a:ea typeface="+mn-ea"/>
        <a:cs typeface="+mn-cs"/>
      </a:defRPr>
    </a:lvl3pPr>
    <a:lvl4pPr marL="1371600" algn="l" rtl="0" fontAlgn="base">
      <a:spcBef>
        <a:spcPct val="0"/>
      </a:spcBef>
      <a:spcAft>
        <a:spcPct val="0"/>
      </a:spcAft>
      <a:defRPr sz="2000" kern="1200">
        <a:solidFill>
          <a:schemeClr val="tx1"/>
        </a:solidFill>
        <a:latin typeface="Times New Roman" pitchFamily="18" charset="0"/>
        <a:ea typeface="+mn-ea"/>
        <a:cs typeface="+mn-cs"/>
      </a:defRPr>
    </a:lvl4pPr>
    <a:lvl5pPr marL="1828800" algn="l" rtl="0" fontAlgn="base">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3" d="100"/>
          <a:sy n="63" d="100"/>
        </p:scale>
        <p:origin x="-109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EFB54EC-7F79-4912-B02A-294504BB608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CCDDE64-3933-4A31-90EA-806BBB106BE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5F904FC-C0B8-41FB-94A6-03A7B3908B6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2849FC-BA02-4C4D-9C48-4CEB83143C7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7C96C40-30CD-4A60-A4A2-7C4C58E325E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2D852ED-0FC1-4BC2-BFAB-0592ED049DC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1BFBACE-7963-4F74-973E-9FF72402B24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9665385-4AAF-46BD-B50A-388F271237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336D596-7027-4311-B60A-08350CC502E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6080730-65D8-4C5A-A4CC-F041D8DDC7F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E21D9B4-14DE-4BFE-AF46-67316006CF9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96B3ED9-EAF1-437B-AE12-B6B475BF4CC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rcp/radia.ht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www.mass.gov/dph/rcp/radia.htm" TargetMode="Externa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hyperlink" Target="http://www.masterytech.com/productscreens.php?product_id=mmaxradi&amp;PHPSESSID=55d63fdabdeba0f71706058a681c2f77"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4.xml.rels><?xml version="1.0" encoding="UTF-8" standalone="yes"?>
<Relationships xmlns="http://schemas.openxmlformats.org/package/2006/relationships"><Relationship Id="rId3" Type="http://schemas.openxmlformats.org/officeDocument/2006/relationships/image" Target="http://www.umich.edu/~radinfo/images/dist.gif" TargetMode="External"/><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umich.edu/~radinfo/introduction/cover.htm" TargetMode="External"/><Relationship Id="rId2" Type="http://schemas.openxmlformats.org/officeDocument/2006/relationships/hyperlink" Target="http://www.physics.isu.edu/radinf/lstintro.htm"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hyperlink" Target="http://www.clarku.edu/offices/ehs/"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2209800"/>
            <a:ext cx="9144000" cy="3785652"/>
          </a:xfrm>
          <a:prstGeom prst="rect">
            <a:avLst/>
          </a:prstGeom>
          <a:noFill/>
          <a:ln w="9525">
            <a:noFill/>
            <a:miter lim="800000"/>
            <a:headEnd/>
            <a:tailEnd/>
          </a:ln>
          <a:effectLst/>
        </p:spPr>
        <p:txBody>
          <a:bodyPr>
            <a:spAutoFit/>
          </a:bodyPr>
          <a:lstStyle/>
          <a:p>
            <a:r>
              <a:rPr lang="en-US" sz="2400" b="1" dirty="0">
                <a:cs typeface="Times New Roman" pitchFamily="18" charset="0"/>
              </a:rPr>
              <a:t>Clark University is licensed to use radioactive materials by the </a:t>
            </a:r>
            <a:r>
              <a:rPr lang="en-US" sz="2400" b="1" dirty="0" err="1">
                <a:cs typeface="Times New Roman" pitchFamily="18" charset="0"/>
              </a:rPr>
              <a:t>Commenwealth</a:t>
            </a:r>
            <a:r>
              <a:rPr lang="en-US" sz="2400" b="1" dirty="0">
                <a:cs typeface="Times New Roman" pitchFamily="18" charset="0"/>
              </a:rPr>
              <a:t> of Massachusetts (Radiation Control Program), as specified by 105 CMR 120. </a:t>
            </a:r>
          </a:p>
          <a:p>
            <a:endParaRPr lang="en-US" sz="2400" b="1" dirty="0">
              <a:cs typeface="Times New Roman" pitchFamily="18" charset="0"/>
            </a:endParaRPr>
          </a:p>
          <a:p>
            <a:r>
              <a:rPr lang="en-US" sz="2400" b="1" dirty="0">
                <a:cs typeface="Times New Roman" pitchFamily="18" charset="0"/>
                <a:hlinkClick r:id="rId2"/>
              </a:rPr>
              <a:t>http://www.mass.gov/dph/rcp/radia.htm</a:t>
            </a:r>
            <a:r>
              <a:rPr lang="en-US" sz="2400" b="1" dirty="0">
                <a:cs typeface="Times New Roman" pitchFamily="18" charset="0"/>
              </a:rPr>
              <a:t> </a:t>
            </a:r>
          </a:p>
          <a:p>
            <a:endParaRPr lang="en-US" sz="2400" b="1" dirty="0">
              <a:cs typeface="Times New Roman" pitchFamily="18" charset="0"/>
            </a:endParaRPr>
          </a:p>
          <a:p>
            <a:r>
              <a:rPr lang="en-US" sz="2400" b="1" dirty="0">
                <a:cs typeface="Times New Roman" pitchFamily="18" charset="0"/>
              </a:rPr>
              <a:t>Copies of the license, active amendments, and relevant correspondence are maintained in the office of Clark’s Radiation Safety Officer, Dr. David L. Thurlow, </a:t>
            </a:r>
            <a:r>
              <a:rPr lang="en-US" sz="2400" b="1" dirty="0" err="1">
                <a:cs typeface="Times New Roman" pitchFamily="18" charset="0"/>
              </a:rPr>
              <a:t>Sackler</a:t>
            </a:r>
            <a:r>
              <a:rPr lang="en-US" sz="2400" b="1" dirty="0">
                <a:cs typeface="Times New Roman" pitchFamily="18" charset="0"/>
              </a:rPr>
              <a:t> </a:t>
            </a:r>
            <a:r>
              <a:rPr lang="en-US" sz="2400" b="1" dirty="0" smtClean="0">
                <a:cs typeface="Times New Roman" pitchFamily="18" charset="0"/>
              </a:rPr>
              <a:t>S229</a:t>
            </a:r>
            <a:r>
              <a:rPr lang="en-US" sz="2400" b="1" dirty="0">
                <a:cs typeface="Times New Roman" pitchFamily="18" charset="0"/>
              </a:rPr>
              <a:t>, X7621, dthurlow@clarku.edu.</a:t>
            </a:r>
            <a:endParaRPr lang="en-US" sz="2400" b="1" dirty="0"/>
          </a:p>
        </p:txBody>
      </p:sp>
      <p:sp>
        <p:nvSpPr>
          <p:cNvPr id="21508" name="Text Box 4"/>
          <p:cNvSpPr txBox="1">
            <a:spLocks noChangeArrowheads="1"/>
          </p:cNvSpPr>
          <p:nvPr/>
        </p:nvSpPr>
        <p:spPr bwMode="auto">
          <a:xfrm>
            <a:off x="0" y="0"/>
            <a:ext cx="6076950" cy="1190625"/>
          </a:xfrm>
          <a:prstGeom prst="rect">
            <a:avLst/>
          </a:prstGeom>
          <a:noFill/>
          <a:ln w="9525">
            <a:noFill/>
            <a:miter lim="800000"/>
            <a:headEnd/>
            <a:tailEnd/>
          </a:ln>
          <a:effectLst/>
        </p:spPr>
        <p:txBody>
          <a:bodyPr wrap="none">
            <a:spAutoFit/>
          </a:bodyPr>
          <a:lstStyle/>
          <a:p>
            <a:r>
              <a:rPr lang="en-US" sz="3600" b="1"/>
              <a:t>Clark University’s </a:t>
            </a:r>
          </a:p>
          <a:p>
            <a:r>
              <a:rPr lang="en-US" sz="3600" b="1"/>
              <a:t>Radioactive Materials License</a:t>
            </a:r>
          </a:p>
        </p:txBody>
      </p:sp>
      <p:sp>
        <p:nvSpPr>
          <p:cNvPr id="21509" name="Rectangle 5"/>
          <p:cNvSpPr>
            <a:spLocks noChangeArrowheads="1"/>
          </p:cNvSpPr>
          <p:nvPr/>
        </p:nvSpPr>
        <p:spPr bwMode="auto">
          <a:xfrm>
            <a:off x="0" y="2994025"/>
            <a:ext cx="9144000" cy="0"/>
          </a:xfrm>
          <a:prstGeom prst="rect">
            <a:avLst/>
          </a:prstGeom>
          <a:noFill/>
          <a:ln w="9525">
            <a:noFill/>
            <a:miter lim="800000"/>
            <a:headEnd/>
            <a:tailEnd/>
          </a:ln>
          <a:effectLst/>
        </p:spPr>
        <p:txBody>
          <a:bodyPr>
            <a:spAutoFit/>
          </a:bodyPr>
          <a:lstStyle/>
          <a:p>
            <a:endParaRPr lang="en-US"/>
          </a:p>
        </p:txBody>
      </p:sp>
      <p:pic>
        <p:nvPicPr>
          <p:cNvPr id="21518" name="Picture 14"/>
          <p:cNvPicPr>
            <a:picLocks noChangeAspect="1" noChangeArrowheads="1"/>
          </p:cNvPicPr>
          <p:nvPr/>
        </p:nvPicPr>
        <p:blipFill>
          <a:blip r:embed="rId3" cstate="print"/>
          <a:srcRect/>
          <a:stretch>
            <a:fillRect/>
          </a:stretch>
        </p:blipFill>
        <p:spPr bwMode="auto">
          <a:xfrm>
            <a:off x="7162800" y="0"/>
            <a:ext cx="1981200" cy="1981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0" y="0"/>
            <a:ext cx="6276077" cy="646331"/>
          </a:xfrm>
          <a:prstGeom prst="rect">
            <a:avLst/>
          </a:prstGeom>
          <a:noFill/>
          <a:ln w="9525">
            <a:noFill/>
            <a:miter lim="800000"/>
            <a:headEnd/>
            <a:tailEnd/>
          </a:ln>
          <a:effectLst/>
        </p:spPr>
        <p:txBody>
          <a:bodyPr wrap="none">
            <a:spAutoFit/>
          </a:bodyPr>
          <a:lstStyle/>
          <a:p>
            <a:r>
              <a:rPr lang="en-US" sz="3600" b="1" dirty="0" smtClean="0"/>
              <a:t>Derivation of half-life equation</a:t>
            </a:r>
            <a:endParaRPr lang="en-US" sz="3600" b="1" dirty="0"/>
          </a:p>
        </p:txBody>
      </p:sp>
      <p:sp>
        <p:nvSpPr>
          <p:cNvPr id="4" name="TextBox 3"/>
          <p:cNvSpPr txBox="1"/>
          <p:nvPr/>
        </p:nvSpPr>
        <p:spPr>
          <a:xfrm>
            <a:off x="304800" y="762000"/>
            <a:ext cx="3733800" cy="5940088"/>
          </a:xfrm>
          <a:prstGeom prst="rect">
            <a:avLst/>
          </a:prstGeom>
          <a:noFill/>
        </p:spPr>
        <p:txBody>
          <a:bodyPr wrap="square" rtlCol="0">
            <a:spAutoFit/>
          </a:bodyPr>
          <a:lstStyle/>
          <a:p>
            <a:r>
              <a:rPr lang="en-US" dirty="0" smtClean="0"/>
              <a:t># of atoms decaying at any time is proportional to # of atoms present.</a:t>
            </a:r>
          </a:p>
          <a:p>
            <a:endParaRPr lang="en-US" dirty="0"/>
          </a:p>
          <a:p>
            <a:r>
              <a:rPr lang="en-US" dirty="0" smtClean="0"/>
              <a:t>Separate differentials</a:t>
            </a:r>
          </a:p>
          <a:p>
            <a:endParaRPr lang="en-US" dirty="0"/>
          </a:p>
          <a:p>
            <a:r>
              <a:rPr lang="en-US" dirty="0" smtClean="0"/>
              <a:t>Integrate</a:t>
            </a:r>
          </a:p>
          <a:p>
            <a:endParaRPr lang="en-US" dirty="0"/>
          </a:p>
          <a:p>
            <a:r>
              <a:rPr lang="en-US" dirty="0" smtClean="0"/>
              <a:t>Evaluate between limits</a:t>
            </a:r>
          </a:p>
          <a:p>
            <a:r>
              <a:rPr lang="en-US" dirty="0"/>
              <a:t>	</a:t>
            </a:r>
            <a:r>
              <a:rPr lang="en-US" dirty="0" smtClean="0"/>
              <a:t>N:  N(0), N(t)</a:t>
            </a:r>
          </a:p>
          <a:p>
            <a:r>
              <a:rPr lang="en-US" dirty="0"/>
              <a:t>	</a:t>
            </a:r>
            <a:r>
              <a:rPr lang="en-US" dirty="0" smtClean="0"/>
              <a:t>t:  0, t</a:t>
            </a:r>
          </a:p>
          <a:p>
            <a:endParaRPr lang="en-US" dirty="0"/>
          </a:p>
          <a:p>
            <a:r>
              <a:rPr lang="en-US" dirty="0" smtClean="0"/>
              <a:t>Rearrange and take antilog</a:t>
            </a:r>
          </a:p>
          <a:p>
            <a:endParaRPr lang="en-US" dirty="0"/>
          </a:p>
          <a:p>
            <a:r>
              <a:rPr lang="en-US" dirty="0" smtClean="0"/>
              <a:t>Let N(t) = ½ N(0); i.e., t = t </a:t>
            </a:r>
            <a:r>
              <a:rPr lang="en-US" baseline="-25000" dirty="0" smtClean="0"/>
              <a:t>½</a:t>
            </a:r>
            <a:r>
              <a:rPr lang="en-US" dirty="0" smtClean="0"/>
              <a:t>  </a:t>
            </a:r>
          </a:p>
          <a:p>
            <a:r>
              <a:rPr lang="en-US" dirty="0" smtClean="0"/>
              <a:t>Solve for </a:t>
            </a:r>
            <a:r>
              <a:rPr lang="en-US" dirty="0" smtClean="0">
                <a:sym typeface="Symbol"/>
              </a:rPr>
              <a:t></a:t>
            </a:r>
          </a:p>
          <a:p>
            <a:endParaRPr lang="en-US" dirty="0">
              <a:sym typeface="Symbol"/>
            </a:endParaRPr>
          </a:p>
          <a:p>
            <a:r>
              <a:rPr lang="en-US" dirty="0" smtClean="0">
                <a:sym typeface="Symbol"/>
              </a:rPr>
              <a:t>Substitute ; take </a:t>
            </a:r>
            <a:r>
              <a:rPr lang="en-US" dirty="0" err="1" smtClean="0">
                <a:sym typeface="Symbol"/>
              </a:rPr>
              <a:t>ln</a:t>
            </a:r>
            <a:r>
              <a:rPr lang="en-US" dirty="0" smtClean="0">
                <a:sym typeface="Symbol"/>
              </a:rPr>
              <a:t> of both sides; rearrange; take antilog of both sides; solve for N(t)</a:t>
            </a:r>
            <a:endParaRPr lang="en-US" dirty="0"/>
          </a:p>
        </p:txBody>
      </p:sp>
      <p:sp>
        <p:nvSpPr>
          <p:cNvPr id="5" name="TextBox 4"/>
          <p:cNvSpPr txBox="1"/>
          <p:nvPr/>
        </p:nvSpPr>
        <p:spPr>
          <a:xfrm>
            <a:off x="4495800" y="762000"/>
            <a:ext cx="2387192" cy="6001643"/>
          </a:xfrm>
          <a:prstGeom prst="rect">
            <a:avLst/>
          </a:prstGeom>
          <a:noFill/>
        </p:spPr>
        <p:txBody>
          <a:bodyPr wrap="none" rtlCol="0">
            <a:spAutoFit/>
          </a:bodyPr>
          <a:lstStyle/>
          <a:p>
            <a:r>
              <a:rPr lang="en-US" dirty="0" smtClean="0"/>
              <a:t>-</a:t>
            </a:r>
            <a:r>
              <a:rPr lang="en-US" dirty="0" err="1" smtClean="0"/>
              <a:t>dN</a:t>
            </a:r>
            <a:r>
              <a:rPr lang="en-US" dirty="0" smtClean="0"/>
              <a:t>/</a:t>
            </a:r>
            <a:r>
              <a:rPr lang="en-US" dirty="0" err="1" smtClean="0"/>
              <a:t>dt</a:t>
            </a:r>
            <a:r>
              <a:rPr lang="en-US" dirty="0" smtClean="0"/>
              <a:t> = </a:t>
            </a:r>
            <a:r>
              <a:rPr lang="en-US" dirty="0" smtClean="0">
                <a:sym typeface="Symbol"/>
              </a:rPr>
              <a:t>N</a:t>
            </a:r>
          </a:p>
          <a:p>
            <a:endParaRPr lang="en-US" dirty="0" smtClean="0">
              <a:sym typeface="Symbol"/>
            </a:endParaRPr>
          </a:p>
          <a:p>
            <a:r>
              <a:rPr lang="en-US" dirty="0" err="1" smtClean="0">
                <a:sym typeface="Symbol"/>
              </a:rPr>
              <a:t>dN</a:t>
            </a:r>
            <a:r>
              <a:rPr lang="en-US" dirty="0" smtClean="0">
                <a:sym typeface="Symbol"/>
              </a:rPr>
              <a:t>/N = -</a:t>
            </a:r>
            <a:r>
              <a:rPr lang="en-US" dirty="0" err="1" smtClean="0">
                <a:sym typeface="Symbol"/>
              </a:rPr>
              <a:t>dt</a:t>
            </a:r>
            <a:endParaRPr lang="en-US" dirty="0" smtClean="0">
              <a:sym typeface="Symbol"/>
            </a:endParaRPr>
          </a:p>
          <a:p>
            <a:endParaRPr lang="en-US" dirty="0" smtClean="0">
              <a:sym typeface="Symbol"/>
            </a:endParaRPr>
          </a:p>
          <a:p>
            <a:r>
              <a:rPr lang="en-US" dirty="0" err="1" smtClean="0">
                <a:sym typeface="Symbol"/>
              </a:rPr>
              <a:t>ʃdN</a:t>
            </a:r>
            <a:r>
              <a:rPr lang="en-US" dirty="0" smtClean="0">
                <a:sym typeface="Symbol"/>
              </a:rPr>
              <a:t>/N = -</a:t>
            </a:r>
            <a:r>
              <a:rPr lang="en-US" dirty="0" err="1" smtClean="0">
                <a:sym typeface="Symbol"/>
              </a:rPr>
              <a:t>ʃdt</a:t>
            </a:r>
            <a:endParaRPr lang="en-US" dirty="0" smtClean="0">
              <a:sym typeface="Symbol"/>
            </a:endParaRPr>
          </a:p>
          <a:p>
            <a:endParaRPr lang="en-US" dirty="0" smtClean="0">
              <a:sym typeface="Symbol"/>
            </a:endParaRPr>
          </a:p>
          <a:p>
            <a:r>
              <a:rPr lang="en-US" dirty="0" smtClean="0">
                <a:sym typeface="Symbol"/>
              </a:rPr>
              <a:t></a:t>
            </a:r>
            <a:r>
              <a:rPr lang="en-US" dirty="0" err="1" smtClean="0">
                <a:sym typeface="Symbol"/>
              </a:rPr>
              <a:t>lnN</a:t>
            </a:r>
            <a:r>
              <a:rPr lang="en-US" dirty="0" smtClean="0">
                <a:sym typeface="Symbol"/>
              </a:rPr>
              <a:t> = -t</a:t>
            </a:r>
          </a:p>
          <a:p>
            <a:endParaRPr lang="en-US" dirty="0">
              <a:sym typeface="Symbol"/>
            </a:endParaRPr>
          </a:p>
          <a:p>
            <a:r>
              <a:rPr lang="en-US" dirty="0" err="1" smtClean="0">
                <a:sym typeface="Symbol"/>
              </a:rPr>
              <a:t>ln</a:t>
            </a:r>
            <a:r>
              <a:rPr lang="en-US" dirty="0" smtClean="0">
                <a:sym typeface="Symbol"/>
              </a:rPr>
              <a:t> N(t) – </a:t>
            </a:r>
            <a:r>
              <a:rPr lang="en-US" dirty="0" err="1" smtClean="0">
                <a:sym typeface="Symbol"/>
              </a:rPr>
              <a:t>lnN</a:t>
            </a:r>
            <a:r>
              <a:rPr lang="en-US" dirty="0" smtClean="0">
                <a:sym typeface="Symbol"/>
              </a:rPr>
              <a:t>(0) = -t</a:t>
            </a:r>
          </a:p>
          <a:p>
            <a:endParaRPr lang="en-US" dirty="0">
              <a:sym typeface="Symbol"/>
            </a:endParaRPr>
          </a:p>
          <a:p>
            <a:r>
              <a:rPr lang="en-US" dirty="0" err="1" smtClean="0">
                <a:sym typeface="Symbol"/>
              </a:rPr>
              <a:t>ln</a:t>
            </a:r>
            <a:r>
              <a:rPr lang="en-US" dirty="0" smtClean="0">
                <a:sym typeface="Symbol"/>
              </a:rPr>
              <a:t>(N(t)/N(0))  = -t</a:t>
            </a:r>
          </a:p>
          <a:p>
            <a:endParaRPr lang="en-US" dirty="0" smtClean="0">
              <a:sym typeface="Symbol"/>
            </a:endParaRPr>
          </a:p>
          <a:p>
            <a:r>
              <a:rPr lang="en-US" b="1" dirty="0" smtClean="0">
                <a:sym typeface="Symbol"/>
              </a:rPr>
              <a:t>N(t)/N(0) = e</a:t>
            </a:r>
            <a:r>
              <a:rPr lang="en-US" b="1" baseline="30000" dirty="0" smtClean="0">
                <a:sym typeface="Symbol"/>
              </a:rPr>
              <a:t>(-t)</a:t>
            </a:r>
            <a:r>
              <a:rPr lang="en-US" b="1" dirty="0" smtClean="0">
                <a:sym typeface="Symbol"/>
              </a:rPr>
              <a:t>  </a:t>
            </a:r>
          </a:p>
          <a:p>
            <a:endParaRPr lang="en-US" dirty="0">
              <a:sym typeface="Symbol"/>
            </a:endParaRPr>
          </a:p>
          <a:p>
            <a:pPr>
              <a:buFont typeface="Symbol" pitchFamily="18" charset="2"/>
              <a:buChar char="l"/>
            </a:pPr>
            <a:r>
              <a:rPr lang="en-US" dirty="0" smtClean="0">
                <a:sym typeface="Symbol"/>
              </a:rPr>
              <a:t>= </a:t>
            </a:r>
            <a:r>
              <a:rPr lang="en-US" dirty="0" err="1" smtClean="0">
                <a:sym typeface="Symbol"/>
              </a:rPr>
              <a:t>ln</a:t>
            </a:r>
            <a:r>
              <a:rPr lang="en-US" dirty="0" smtClean="0">
                <a:sym typeface="Symbol"/>
              </a:rPr>
              <a:t>(2)/t </a:t>
            </a:r>
            <a:r>
              <a:rPr lang="en-US" baseline="-25000" dirty="0" smtClean="0">
                <a:sym typeface="Symbol"/>
              </a:rPr>
              <a:t>½</a:t>
            </a:r>
            <a:r>
              <a:rPr lang="en-US" dirty="0" smtClean="0">
                <a:sym typeface="Symbol"/>
              </a:rPr>
              <a:t>  </a:t>
            </a:r>
          </a:p>
          <a:p>
            <a:pPr>
              <a:buFont typeface="Symbol" pitchFamily="18" charset="2"/>
              <a:buChar char="l"/>
            </a:pPr>
            <a:endParaRPr lang="en-US" dirty="0">
              <a:sym typeface="Symbol"/>
            </a:endParaRPr>
          </a:p>
          <a:p>
            <a:r>
              <a:rPr lang="en-US" dirty="0" smtClean="0">
                <a:sym typeface="Symbol"/>
              </a:rPr>
              <a:t>N(t)/N(0) = e</a:t>
            </a:r>
            <a:r>
              <a:rPr lang="en-US" baseline="30000" dirty="0" smtClean="0">
                <a:sym typeface="Symbol"/>
              </a:rPr>
              <a:t>(-</a:t>
            </a:r>
            <a:r>
              <a:rPr lang="en-US" baseline="30000" dirty="0" err="1" smtClean="0">
                <a:sym typeface="Symbol"/>
              </a:rPr>
              <a:t>ln</a:t>
            </a:r>
            <a:r>
              <a:rPr lang="en-US" baseline="30000" dirty="0" smtClean="0">
                <a:sym typeface="Symbol"/>
              </a:rPr>
              <a:t>(2)t/t ½)</a:t>
            </a:r>
            <a:endParaRPr lang="en-US" dirty="0" smtClean="0">
              <a:sym typeface="Symbol"/>
            </a:endParaRPr>
          </a:p>
          <a:p>
            <a:endParaRPr lang="en-US" dirty="0">
              <a:sym typeface="Symbol"/>
            </a:endParaRPr>
          </a:p>
          <a:p>
            <a:r>
              <a:rPr lang="en-US" sz="2400" b="1" dirty="0" smtClean="0">
                <a:sym typeface="Symbol"/>
              </a:rPr>
              <a:t>N(t) = N(0)2</a:t>
            </a:r>
            <a:r>
              <a:rPr lang="en-US" sz="2400" b="1" baseline="30000" dirty="0" smtClean="0">
                <a:sym typeface="Symbol"/>
              </a:rPr>
              <a:t>-(t/t ½)</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209800" y="0"/>
            <a:ext cx="5124450" cy="641350"/>
          </a:xfrm>
          <a:prstGeom prst="rect">
            <a:avLst/>
          </a:prstGeom>
          <a:noFill/>
          <a:ln w="9525">
            <a:noFill/>
            <a:miter lim="800000"/>
            <a:headEnd/>
            <a:tailEnd/>
          </a:ln>
          <a:effectLst/>
        </p:spPr>
        <p:txBody>
          <a:bodyPr wrap="none">
            <a:spAutoFit/>
          </a:bodyPr>
          <a:lstStyle/>
          <a:p>
            <a:r>
              <a:rPr lang="en-US" sz="3600" b="1"/>
              <a:t>Commonly used isotopes </a:t>
            </a:r>
          </a:p>
        </p:txBody>
      </p:sp>
      <p:sp>
        <p:nvSpPr>
          <p:cNvPr id="28676" name="Rectangle 4"/>
          <p:cNvSpPr>
            <a:spLocks noChangeArrowheads="1"/>
          </p:cNvSpPr>
          <p:nvPr/>
        </p:nvSpPr>
        <p:spPr bwMode="auto">
          <a:xfrm>
            <a:off x="1828800" y="1047750"/>
            <a:ext cx="9144000" cy="0"/>
          </a:xfrm>
          <a:prstGeom prst="rect">
            <a:avLst/>
          </a:prstGeom>
          <a:noFill/>
          <a:ln w="9525">
            <a:noFill/>
            <a:miter lim="800000"/>
            <a:headEnd/>
            <a:tailEnd/>
          </a:ln>
          <a:effectLst/>
        </p:spPr>
        <p:txBody>
          <a:bodyPr>
            <a:spAutoFit/>
          </a:bodyPr>
          <a:lstStyle/>
          <a:p>
            <a:endParaRPr lang="en-US"/>
          </a:p>
        </p:txBody>
      </p:sp>
      <p:pic>
        <p:nvPicPr>
          <p:cNvPr id="28675" name="Picture 3"/>
          <p:cNvPicPr>
            <a:picLocks noChangeAspect="1" noChangeArrowheads="1"/>
          </p:cNvPicPr>
          <p:nvPr/>
        </p:nvPicPr>
        <p:blipFill>
          <a:blip r:embed="rId2" cstate="print"/>
          <a:srcRect/>
          <a:stretch>
            <a:fillRect/>
          </a:stretch>
        </p:blipFill>
        <p:spPr bwMode="auto">
          <a:xfrm>
            <a:off x="1371600" y="609600"/>
            <a:ext cx="6934200" cy="60198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3714750" cy="2289175"/>
          </a:xfrm>
          <a:prstGeom prst="rect">
            <a:avLst/>
          </a:prstGeom>
          <a:noFill/>
          <a:ln w="9525">
            <a:noFill/>
            <a:miter lim="800000"/>
            <a:headEnd/>
            <a:tailEnd/>
          </a:ln>
          <a:effectLst/>
        </p:spPr>
        <p:txBody>
          <a:bodyPr wrap="none">
            <a:spAutoFit/>
          </a:bodyPr>
          <a:lstStyle/>
          <a:p>
            <a:r>
              <a:rPr lang="en-US" sz="3600" b="1"/>
              <a:t>Sources of </a:t>
            </a:r>
          </a:p>
          <a:p>
            <a:r>
              <a:rPr lang="en-US" sz="3600" b="1"/>
              <a:t>radioactivity</a:t>
            </a:r>
          </a:p>
          <a:p>
            <a:r>
              <a:rPr lang="en-US" sz="3600" b="1"/>
              <a:t>and contributions</a:t>
            </a:r>
          </a:p>
          <a:p>
            <a:r>
              <a:rPr lang="en-US" sz="3600" b="1"/>
              <a:t>to the public dose.</a:t>
            </a:r>
          </a:p>
        </p:txBody>
      </p:sp>
      <p:sp>
        <p:nvSpPr>
          <p:cNvPr id="14342" name="Rectangle 6"/>
          <p:cNvSpPr>
            <a:spLocks noChangeArrowheads="1"/>
          </p:cNvSpPr>
          <p:nvPr/>
        </p:nvSpPr>
        <p:spPr bwMode="auto">
          <a:xfrm>
            <a:off x="6477000" y="304800"/>
            <a:ext cx="2362200" cy="19812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b="1"/>
              <a:t>Man-made Sources:</a:t>
            </a:r>
          </a:p>
          <a:p>
            <a:pPr marL="342900" indent="-342900">
              <a:spcBef>
                <a:spcPct val="20000"/>
              </a:spcBef>
            </a:pPr>
            <a:r>
              <a:rPr lang="en-US"/>
              <a:t>Medical Uses</a:t>
            </a:r>
          </a:p>
          <a:p>
            <a:pPr marL="342900" indent="-342900">
              <a:spcBef>
                <a:spcPct val="20000"/>
              </a:spcBef>
            </a:pPr>
            <a:r>
              <a:rPr lang="en-US"/>
              <a:t>Consumers Products</a:t>
            </a:r>
          </a:p>
          <a:p>
            <a:pPr marL="342900" indent="-342900">
              <a:spcBef>
                <a:spcPct val="20000"/>
              </a:spcBef>
            </a:pPr>
            <a:r>
              <a:rPr lang="en-US"/>
              <a:t>Industrial Uses</a:t>
            </a:r>
          </a:p>
          <a:p>
            <a:pPr marL="342900" indent="-342900">
              <a:spcBef>
                <a:spcPct val="20000"/>
              </a:spcBef>
            </a:pPr>
            <a:r>
              <a:rPr lang="en-US"/>
              <a:t>Nuclear Power</a:t>
            </a:r>
          </a:p>
        </p:txBody>
      </p:sp>
      <p:sp>
        <p:nvSpPr>
          <p:cNvPr id="14343" name="Rectangle 7"/>
          <p:cNvSpPr>
            <a:spLocks noChangeArrowheads="1"/>
          </p:cNvSpPr>
          <p:nvPr/>
        </p:nvSpPr>
        <p:spPr bwMode="auto">
          <a:xfrm>
            <a:off x="3886200" y="304800"/>
            <a:ext cx="2286000" cy="19812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b="1"/>
              <a:t>Natural Sources:</a:t>
            </a:r>
          </a:p>
          <a:p>
            <a:pPr marL="342900" indent="-342900">
              <a:spcBef>
                <a:spcPct val="20000"/>
              </a:spcBef>
            </a:pPr>
            <a:r>
              <a:rPr lang="en-US"/>
              <a:t>Cosmic</a:t>
            </a:r>
          </a:p>
          <a:p>
            <a:pPr marL="342900" indent="-342900">
              <a:spcBef>
                <a:spcPct val="20000"/>
              </a:spcBef>
            </a:pPr>
            <a:r>
              <a:rPr lang="en-US"/>
              <a:t>Terrestrial</a:t>
            </a:r>
          </a:p>
          <a:p>
            <a:pPr marL="342900" indent="-342900">
              <a:spcBef>
                <a:spcPct val="20000"/>
              </a:spcBef>
            </a:pPr>
            <a:r>
              <a:rPr lang="en-US"/>
              <a:t>Internal</a:t>
            </a:r>
          </a:p>
          <a:p>
            <a:pPr marL="342900" indent="-342900">
              <a:spcBef>
                <a:spcPct val="20000"/>
              </a:spcBef>
            </a:pPr>
            <a:r>
              <a:rPr lang="en-US"/>
              <a:t>Inhaled</a:t>
            </a:r>
          </a:p>
          <a:p>
            <a:pPr marL="342900" indent="-342900">
              <a:spcBef>
                <a:spcPct val="20000"/>
              </a:spcBef>
            </a:pPr>
            <a:endParaRPr lang="en-US"/>
          </a:p>
        </p:txBody>
      </p:sp>
      <p:graphicFrame>
        <p:nvGraphicFramePr>
          <p:cNvPr id="14344" name="Object 8"/>
          <p:cNvGraphicFramePr>
            <a:graphicFrameLocks noChangeAspect="1"/>
          </p:cNvGraphicFramePr>
          <p:nvPr/>
        </p:nvGraphicFramePr>
        <p:xfrm>
          <a:off x="1371600" y="2300288"/>
          <a:ext cx="6629400" cy="4557712"/>
        </p:xfrm>
        <a:graphic>
          <a:graphicData uri="http://schemas.openxmlformats.org/presentationml/2006/ole">
            <p:oleObj spid="_x0000_s14344" name="Slide" r:id="rId3" imgW="4572000" imgH="3429000" progId="PowerPoint.Slide.8">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4324350" cy="641350"/>
          </a:xfrm>
          <a:prstGeom prst="rect">
            <a:avLst/>
          </a:prstGeom>
          <a:noFill/>
          <a:ln w="9525">
            <a:noFill/>
            <a:miter lim="800000"/>
            <a:headEnd/>
            <a:tailEnd/>
          </a:ln>
          <a:effectLst/>
        </p:spPr>
        <p:txBody>
          <a:bodyPr wrap="none">
            <a:spAutoFit/>
          </a:bodyPr>
          <a:lstStyle/>
          <a:p>
            <a:r>
              <a:rPr lang="en-US" sz="3600" b="1"/>
              <a:t>Units of radioactivity</a:t>
            </a:r>
          </a:p>
        </p:txBody>
      </p:sp>
      <p:sp>
        <p:nvSpPr>
          <p:cNvPr id="6149" name="Text Box 5"/>
          <p:cNvSpPr txBox="1">
            <a:spLocks noChangeArrowheads="1"/>
          </p:cNvSpPr>
          <p:nvPr/>
        </p:nvSpPr>
        <p:spPr bwMode="auto">
          <a:xfrm>
            <a:off x="0" y="990600"/>
            <a:ext cx="8839200" cy="2647950"/>
          </a:xfrm>
          <a:prstGeom prst="rect">
            <a:avLst/>
          </a:prstGeom>
          <a:noFill/>
          <a:ln w="9525">
            <a:noFill/>
            <a:miter lim="800000"/>
            <a:headEnd/>
            <a:tailEnd/>
          </a:ln>
          <a:effectLst/>
        </p:spPr>
        <p:txBody>
          <a:bodyPr>
            <a:spAutoFit/>
          </a:bodyPr>
          <a:lstStyle/>
          <a:p>
            <a:r>
              <a:rPr lang="en-US" sz="2400">
                <a:cs typeface="Times New Roman" pitchFamily="18" charset="0"/>
              </a:rPr>
              <a:t>When given a certain amount of </a:t>
            </a:r>
          </a:p>
          <a:p>
            <a:r>
              <a:rPr lang="en-US" sz="2400">
                <a:cs typeface="Times New Roman" pitchFamily="18" charset="0"/>
              </a:rPr>
              <a:t>radioactive material, it is customary to </a:t>
            </a:r>
          </a:p>
          <a:p>
            <a:r>
              <a:rPr lang="en-US" sz="2400">
                <a:cs typeface="Times New Roman" pitchFamily="18" charset="0"/>
              </a:rPr>
              <a:t>refer to the quantity based on its activity </a:t>
            </a:r>
          </a:p>
          <a:p>
            <a:r>
              <a:rPr lang="en-US" sz="2400">
                <a:cs typeface="Times New Roman" pitchFamily="18" charset="0"/>
              </a:rPr>
              <a:t>rather than its mass. The activity is </a:t>
            </a:r>
          </a:p>
          <a:p>
            <a:r>
              <a:rPr lang="en-US" sz="2400">
                <a:cs typeface="Times New Roman" pitchFamily="18" charset="0"/>
              </a:rPr>
              <a:t>simply the number of disintegrations </a:t>
            </a:r>
          </a:p>
          <a:p>
            <a:r>
              <a:rPr lang="en-US" sz="2400">
                <a:cs typeface="Times New Roman" pitchFamily="18" charset="0"/>
              </a:rPr>
              <a:t>or transformations the quantity of material undergoes in a given period of time.</a:t>
            </a:r>
            <a:endParaRPr lang="en-US" sz="2400"/>
          </a:p>
        </p:txBody>
      </p:sp>
      <p:pic>
        <p:nvPicPr>
          <p:cNvPr id="6153" name="Picture 9" descr="http://www.umich.edu/~radinfo/images/radmeas.gif"/>
          <p:cNvPicPr>
            <a:picLocks noChangeAspect="1" noChangeArrowheads="1"/>
          </p:cNvPicPr>
          <p:nvPr/>
        </p:nvPicPr>
        <p:blipFill>
          <a:blip r:embed="rId2" cstate="print"/>
          <a:srcRect/>
          <a:stretch>
            <a:fillRect/>
          </a:stretch>
        </p:blipFill>
        <p:spPr bwMode="auto">
          <a:xfrm>
            <a:off x="5105400" y="0"/>
            <a:ext cx="4038600" cy="2722563"/>
          </a:xfrm>
          <a:prstGeom prst="rect">
            <a:avLst/>
          </a:prstGeom>
          <a:noFill/>
        </p:spPr>
      </p:pic>
      <p:sp>
        <p:nvSpPr>
          <p:cNvPr id="6155" name="Text Box 11"/>
          <p:cNvSpPr txBox="1">
            <a:spLocks noChangeArrowheads="1"/>
          </p:cNvSpPr>
          <p:nvPr/>
        </p:nvSpPr>
        <p:spPr bwMode="auto">
          <a:xfrm>
            <a:off x="0" y="3733800"/>
            <a:ext cx="8915400" cy="2682875"/>
          </a:xfrm>
          <a:prstGeom prst="rect">
            <a:avLst/>
          </a:prstGeom>
          <a:noFill/>
          <a:ln w="9525">
            <a:noFill/>
            <a:miter lim="800000"/>
            <a:headEnd/>
            <a:tailEnd/>
          </a:ln>
          <a:effectLst/>
        </p:spPr>
        <p:txBody>
          <a:bodyPr>
            <a:spAutoFit/>
          </a:bodyPr>
          <a:lstStyle/>
          <a:p>
            <a:r>
              <a:rPr lang="en-US">
                <a:cs typeface="Times New Roman" pitchFamily="18" charset="0"/>
              </a:rPr>
              <a:t>The two most common units of activity are the </a:t>
            </a:r>
            <a:r>
              <a:rPr lang="en-US" b="1">
                <a:cs typeface="Times New Roman" pitchFamily="18" charset="0"/>
              </a:rPr>
              <a:t>Curie (Ci)</a:t>
            </a:r>
            <a:r>
              <a:rPr lang="en-US">
                <a:cs typeface="Times New Roman" pitchFamily="18" charset="0"/>
              </a:rPr>
              <a:t> and the </a:t>
            </a:r>
            <a:r>
              <a:rPr lang="en-US" b="1">
                <a:cs typeface="Times New Roman" pitchFamily="18" charset="0"/>
              </a:rPr>
              <a:t>Becquerel (Bq)</a:t>
            </a:r>
            <a:r>
              <a:rPr lang="en-US">
                <a:cs typeface="Times New Roman" pitchFamily="18" charset="0"/>
              </a:rPr>
              <a:t>. One Curie is equal to 3.7x10</a:t>
            </a:r>
            <a:r>
              <a:rPr lang="en-US" baseline="30000">
                <a:cs typeface="Times New Roman" pitchFamily="18" charset="0"/>
              </a:rPr>
              <a:t>10</a:t>
            </a:r>
            <a:r>
              <a:rPr lang="en-US">
                <a:cs typeface="Times New Roman" pitchFamily="18" charset="0"/>
              </a:rPr>
              <a:t> disintegrations per second. One Becquerel is equal to one disintegration per second.</a:t>
            </a:r>
          </a:p>
          <a:p>
            <a:endParaRPr lang="en-US" sz="1000">
              <a:cs typeface="Times New Roman" pitchFamily="18" charset="0"/>
            </a:endParaRPr>
          </a:p>
          <a:p>
            <a:r>
              <a:rPr lang="en-US">
                <a:latin typeface="ArialMT" charset="0"/>
              </a:rPr>
              <a:t>Because the Ci is so large and the Bq is so small, we often use prefixes to define levels of activity.  Examples of these prefixes follow:</a:t>
            </a:r>
          </a:p>
          <a:p>
            <a:pPr>
              <a:spcBef>
                <a:spcPct val="50000"/>
              </a:spcBef>
            </a:pPr>
            <a:r>
              <a:rPr lang="en-US">
                <a:latin typeface="TimesNewRomanPSMT" charset="0"/>
              </a:rPr>
              <a:t>(m) milli (10 ) </a:t>
            </a:r>
            <a:r>
              <a:rPr lang="en-US" baseline="30000">
                <a:latin typeface="TimesNewRomanPSMT" charset="0"/>
              </a:rPr>
              <a:t>–3     </a:t>
            </a:r>
            <a:r>
              <a:rPr lang="en-US">
                <a:latin typeface="TimesNewRomanPSMT" charset="0"/>
              </a:rPr>
              <a:t>(</a:t>
            </a:r>
            <a:r>
              <a:rPr lang="en-US">
                <a:latin typeface="Symbol" pitchFamily="18" charset="2"/>
              </a:rPr>
              <a:t>m</a:t>
            </a:r>
            <a:r>
              <a:rPr lang="en-US">
                <a:latin typeface="TimesNewRomanPSMT" charset="0"/>
              </a:rPr>
              <a:t>) micro (10 ) </a:t>
            </a:r>
            <a:r>
              <a:rPr lang="en-US" baseline="30000">
                <a:latin typeface="TimesNewRomanPSMT" charset="0"/>
              </a:rPr>
              <a:t>–6     </a:t>
            </a:r>
            <a:r>
              <a:rPr lang="en-US">
                <a:latin typeface="TimesNewRomanPSMT" charset="0"/>
              </a:rPr>
              <a:t>(n) nano (10 ) </a:t>
            </a:r>
            <a:r>
              <a:rPr lang="en-US" baseline="30000">
                <a:latin typeface="TimesNewRomanPSMT" charset="0"/>
              </a:rPr>
              <a:t>–9     </a:t>
            </a:r>
            <a:r>
              <a:rPr lang="en-US">
                <a:latin typeface="TimesNewRomanPSMT" charset="0"/>
              </a:rPr>
              <a:t>(p) pico (10 ) </a:t>
            </a:r>
            <a:r>
              <a:rPr lang="en-US" baseline="30000">
                <a:latin typeface="TimesNewRomanPSMT" charset="0"/>
              </a:rPr>
              <a:t>-12</a:t>
            </a:r>
            <a:r>
              <a:rPr lang="en-US">
                <a:latin typeface="TimesNewRomanPSMT" charset="0"/>
              </a:rPr>
              <a:t> </a:t>
            </a:r>
          </a:p>
          <a:p>
            <a:pPr>
              <a:spcBef>
                <a:spcPct val="50000"/>
              </a:spcBef>
            </a:pPr>
            <a:r>
              <a:rPr lang="en-US">
                <a:latin typeface="TimesNewRomanPSMT" charset="0"/>
              </a:rPr>
              <a:t>(K) kilo (10 ) </a:t>
            </a:r>
            <a:r>
              <a:rPr lang="en-US" baseline="30000">
                <a:latin typeface="TimesNewRomanPSMT" charset="0"/>
              </a:rPr>
              <a:t>3          </a:t>
            </a:r>
            <a:r>
              <a:rPr lang="en-US">
                <a:latin typeface="TimesNewRomanPSMT" charset="0"/>
              </a:rPr>
              <a:t>(M) mega (10 ) </a:t>
            </a:r>
            <a:r>
              <a:rPr lang="en-US" baseline="30000">
                <a:latin typeface="TimesNewRomanPSMT" charset="0"/>
              </a:rPr>
              <a:t>6</a:t>
            </a:r>
            <a:r>
              <a:rPr lang="en-US">
                <a:latin typeface="TimesNewRomanPSMT" charset="0"/>
              </a:rPr>
              <a:t>   (G) giga (10 ) </a:t>
            </a:r>
            <a:r>
              <a:rPr lang="en-US" baseline="30000">
                <a:latin typeface="TimesNewRomanPSMT" charset="0"/>
              </a:rPr>
              <a:t>9</a:t>
            </a:r>
            <a:r>
              <a:rPr lang="en-US">
                <a:latin typeface="TimesNewRomanPSMT" charset="0"/>
              </a:rPr>
              <a:t>     (T) tera (10 ) </a:t>
            </a:r>
            <a:r>
              <a:rPr lang="en-US" baseline="30000">
                <a:latin typeface="TimesNewRomanPSMT" charset="0"/>
              </a:rPr>
              <a:t>12</a:t>
            </a:r>
            <a:endParaRPr lang="en-US" baseline="300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155575"/>
            <a:ext cx="3702050" cy="1190625"/>
          </a:xfrm>
          <a:prstGeom prst="rect">
            <a:avLst/>
          </a:prstGeom>
          <a:noFill/>
          <a:ln w="9525">
            <a:noFill/>
            <a:miter lim="800000"/>
            <a:headEnd/>
            <a:tailEnd/>
          </a:ln>
          <a:effectLst/>
        </p:spPr>
        <p:txBody>
          <a:bodyPr wrap="none">
            <a:spAutoFit/>
          </a:bodyPr>
          <a:lstStyle/>
          <a:p>
            <a:r>
              <a:rPr lang="en-US" sz="3600" b="1"/>
              <a:t>Units of exposure </a:t>
            </a:r>
          </a:p>
          <a:p>
            <a:r>
              <a:rPr lang="en-US" sz="3600" b="1"/>
              <a:t>and dose</a:t>
            </a:r>
          </a:p>
        </p:txBody>
      </p:sp>
      <p:pic>
        <p:nvPicPr>
          <p:cNvPr id="7172" name="Picture 4" descr="http://www.umich.edu/~radinfo/images/unit2.gif"/>
          <p:cNvPicPr>
            <a:picLocks noChangeAspect="1" noChangeArrowheads="1"/>
          </p:cNvPicPr>
          <p:nvPr/>
        </p:nvPicPr>
        <p:blipFill>
          <a:blip r:embed="rId2" cstate="print"/>
          <a:srcRect/>
          <a:stretch>
            <a:fillRect/>
          </a:stretch>
        </p:blipFill>
        <p:spPr bwMode="auto">
          <a:xfrm>
            <a:off x="5105400" y="0"/>
            <a:ext cx="4038600" cy="2865438"/>
          </a:xfrm>
          <a:prstGeom prst="rect">
            <a:avLst/>
          </a:prstGeom>
          <a:noFill/>
        </p:spPr>
      </p:pic>
      <p:sp>
        <p:nvSpPr>
          <p:cNvPr id="7174" name="Rectangle 6"/>
          <p:cNvSpPr>
            <a:spLocks noChangeArrowheads="1"/>
          </p:cNvSpPr>
          <p:nvPr/>
        </p:nvSpPr>
        <p:spPr bwMode="auto">
          <a:xfrm>
            <a:off x="0" y="1447800"/>
            <a:ext cx="8686800" cy="1295400"/>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pPr>
            <a:r>
              <a:rPr lang="en-US" sz="2400"/>
              <a:t>The SI unit of </a:t>
            </a:r>
            <a:r>
              <a:rPr lang="en-US" sz="2400" b="1"/>
              <a:t>exposure</a:t>
            </a:r>
            <a:r>
              <a:rPr lang="en-US" sz="2400"/>
              <a:t> (X) is the </a:t>
            </a:r>
          </a:p>
          <a:p>
            <a:pPr marL="342900" indent="-342900">
              <a:lnSpc>
                <a:spcPct val="90000"/>
              </a:lnSpc>
              <a:spcBef>
                <a:spcPct val="20000"/>
              </a:spcBef>
            </a:pPr>
            <a:r>
              <a:rPr lang="en-US" sz="2400"/>
              <a:t>coulomb/kilogram (C/kg).  The </a:t>
            </a:r>
          </a:p>
          <a:p>
            <a:pPr marL="342900" indent="-342900">
              <a:lnSpc>
                <a:spcPct val="90000"/>
              </a:lnSpc>
              <a:spcBef>
                <a:spcPct val="20000"/>
              </a:spcBef>
            </a:pPr>
            <a:r>
              <a:rPr lang="en-US" sz="2400"/>
              <a:t>traditional unit is the roentgen (R).  1 R = 2.58 x 10</a:t>
            </a:r>
            <a:r>
              <a:rPr lang="en-US" sz="2400" baseline="30000"/>
              <a:t>-4 </a:t>
            </a:r>
            <a:r>
              <a:rPr lang="en-US" sz="2400"/>
              <a:t>C/kg.  R only </a:t>
            </a:r>
          </a:p>
          <a:p>
            <a:pPr marL="342900" indent="-342900">
              <a:lnSpc>
                <a:spcPct val="90000"/>
              </a:lnSpc>
              <a:spcBef>
                <a:spcPct val="20000"/>
              </a:spcBef>
            </a:pPr>
            <a:r>
              <a:rPr lang="en-US" sz="2400"/>
              <a:t>applies to absorption of gamma rays and x-rays in air.</a:t>
            </a:r>
          </a:p>
          <a:p>
            <a:pPr marL="342900" indent="-342900">
              <a:lnSpc>
                <a:spcPct val="90000"/>
              </a:lnSpc>
              <a:spcBef>
                <a:spcPct val="20000"/>
              </a:spcBef>
            </a:pPr>
            <a:endParaRPr lang="en-US" sz="2400"/>
          </a:p>
        </p:txBody>
      </p:sp>
      <p:sp>
        <p:nvSpPr>
          <p:cNvPr id="7175" name="Rectangle 7"/>
          <p:cNvSpPr>
            <a:spLocks noChangeArrowheads="1"/>
          </p:cNvSpPr>
          <p:nvPr/>
        </p:nvSpPr>
        <p:spPr bwMode="auto">
          <a:xfrm>
            <a:off x="0" y="3200400"/>
            <a:ext cx="8534400" cy="18288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400"/>
              <a:t>The SI unit of </a:t>
            </a:r>
            <a:r>
              <a:rPr lang="en-US" sz="2400" b="1"/>
              <a:t>absorbed dose</a:t>
            </a:r>
            <a:r>
              <a:rPr lang="en-US" sz="2400"/>
              <a:t> (D, energy absorbed by an object per</a:t>
            </a:r>
          </a:p>
          <a:p>
            <a:pPr marL="342900" indent="-342900">
              <a:spcBef>
                <a:spcPct val="20000"/>
              </a:spcBef>
            </a:pPr>
            <a:r>
              <a:rPr lang="en-US" sz="2400"/>
              <a:t>unit mass) is the Gray (Gy).  The traditional unit is the rad.  </a:t>
            </a:r>
          </a:p>
          <a:p>
            <a:pPr marL="342900" indent="-342900">
              <a:spcBef>
                <a:spcPct val="20000"/>
              </a:spcBef>
            </a:pPr>
            <a:r>
              <a:rPr lang="en-US" sz="2400"/>
              <a:t>100 rad = 1 Gy = 1 J/kg.  D applies to all radiations at all energies in</a:t>
            </a:r>
          </a:p>
          <a:p>
            <a:pPr marL="342900" indent="-342900">
              <a:spcBef>
                <a:spcPct val="20000"/>
              </a:spcBef>
            </a:pPr>
            <a:r>
              <a:rPr lang="en-US" sz="2400"/>
              <a:t>all absorbers.</a:t>
            </a:r>
          </a:p>
        </p:txBody>
      </p:sp>
      <p:sp>
        <p:nvSpPr>
          <p:cNvPr id="7177" name="Rectangle 9"/>
          <p:cNvSpPr>
            <a:spLocks noChangeArrowheads="1"/>
          </p:cNvSpPr>
          <p:nvPr/>
        </p:nvSpPr>
        <p:spPr bwMode="auto">
          <a:xfrm>
            <a:off x="0" y="5105400"/>
            <a:ext cx="8915400" cy="1752600"/>
          </a:xfrm>
          <a:prstGeom prst="rect">
            <a:avLst/>
          </a:prstGeom>
          <a:noFill/>
          <a:ln w="9525">
            <a:noFill/>
            <a:miter lim="800000"/>
            <a:headEnd/>
            <a:tailEnd/>
          </a:ln>
          <a:effectLst/>
        </p:spPr>
        <p:txBody>
          <a:bodyPr lIns="92075" tIns="46038" rIns="92075" bIns="46038"/>
          <a:lstStyle/>
          <a:p>
            <a:pPr marL="342900" indent="-342900">
              <a:lnSpc>
                <a:spcPct val="90000"/>
              </a:lnSpc>
              <a:spcBef>
                <a:spcPct val="20000"/>
              </a:spcBef>
            </a:pPr>
            <a:r>
              <a:rPr lang="en-US" sz="2400"/>
              <a:t>The SI unit of </a:t>
            </a:r>
            <a:r>
              <a:rPr lang="en-US" sz="2400" b="1"/>
              <a:t>dose equivalent</a:t>
            </a:r>
            <a:r>
              <a:rPr lang="en-US" sz="2400"/>
              <a:t> (H, the absorbed dose multiplied by a</a:t>
            </a:r>
          </a:p>
          <a:p>
            <a:pPr marL="342900" indent="-342900">
              <a:lnSpc>
                <a:spcPct val="90000"/>
              </a:lnSpc>
              <a:spcBef>
                <a:spcPct val="20000"/>
              </a:spcBef>
            </a:pPr>
            <a:r>
              <a:rPr lang="en-US" sz="2400"/>
              <a:t>“quality factor” that accounts for the different biological effectiveness</a:t>
            </a:r>
          </a:p>
          <a:p>
            <a:pPr marL="342900" indent="-342900">
              <a:lnSpc>
                <a:spcPct val="90000"/>
              </a:lnSpc>
              <a:spcBef>
                <a:spcPct val="20000"/>
              </a:spcBef>
            </a:pPr>
            <a:r>
              <a:rPr lang="en-US" sz="2400"/>
              <a:t>of different types of radiation) is the Sievert (Sv).  The traditional unit</a:t>
            </a:r>
          </a:p>
          <a:p>
            <a:pPr marL="342900" indent="-342900">
              <a:lnSpc>
                <a:spcPct val="90000"/>
              </a:lnSpc>
              <a:spcBef>
                <a:spcPct val="20000"/>
              </a:spcBef>
            </a:pPr>
            <a:r>
              <a:rPr lang="en-US" sz="2400"/>
              <a:t>is the rem.  100 rem = 1 Sv.</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914400"/>
            <a:ext cx="7772400" cy="4838700"/>
          </a:xfrm>
          <a:prstGeom prst="rect">
            <a:avLst/>
          </a:prstGeom>
          <a:noFill/>
          <a:ln w="9525">
            <a:noFill/>
            <a:miter lim="800000"/>
            <a:headEnd/>
            <a:tailEnd/>
          </a:ln>
          <a:effectLst/>
        </p:spPr>
        <p:txBody>
          <a:bodyPr>
            <a:spAutoFit/>
          </a:bodyPr>
          <a:lstStyle/>
          <a:p>
            <a:r>
              <a:rPr lang="en-US" sz="2400">
                <a:cs typeface="Times New Roman" pitchFamily="18" charset="0"/>
              </a:rPr>
              <a:t>A quality factor (Q) is used to compare the biological damage producing potential of various types of radiation, given equal absorbed doses. This factor is used to convert units of absorbed dose (Grays) to units of absorbed dose equivalents (Sieverts).  The quality factors for frequently encountered types of radiation are: </a:t>
            </a:r>
            <a:endParaRPr lang="en-US" sz="2400">
              <a:latin typeface="Arial Unicode MS" pitchFamily="34" charset="-128"/>
              <a:ea typeface="Arial Unicode MS" pitchFamily="34" charset="-128"/>
              <a:cs typeface="Arial Unicode MS" pitchFamily="34" charset="-128"/>
            </a:endParaRPr>
          </a:p>
          <a:p>
            <a:r>
              <a:rPr lang="en-US" sz="2400">
                <a:cs typeface="Times New Roman" pitchFamily="18" charset="0"/>
              </a:rPr>
              <a:t> </a:t>
            </a:r>
            <a:endParaRPr lang="en-US" sz="2400">
              <a:latin typeface="Arial Unicode MS" pitchFamily="34" charset="-128"/>
              <a:ea typeface="Arial Unicode MS" pitchFamily="34" charset="-128"/>
              <a:cs typeface="Arial Unicode MS" pitchFamily="34" charset="-128"/>
            </a:endParaRPr>
          </a:p>
          <a:p>
            <a:r>
              <a:rPr lang="en-US" sz="2400">
                <a:cs typeface="Times New Roman" pitchFamily="18" charset="0"/>
              </a:rPr>
              <a:t>Radiation                                        		Q </a:t>
            </a:r>
          </a:p>
          <a:p>
            <a:endParaRPr lang="en-US" sz="2400">
              <a:cs typeface="Times New Roman" pitchFamily="18" charset="0"/>
            </a:endParaRPr>
          </a:p>
          <a:p>
            <a:r>
              <a:rPr lang="en-US" sz="2400">
                <a:cs typeface="Times New Roman" pitchFamily="18" charset="0"/>
              </a:rPr>
              <a:t>Gammas and x-rays                                	1</a:t>
            </a:r>
          </a:p>
          <a:p>
            <a:r>
              <a:rPr lang="en-US" sz="2400">
                <a:cs typeface="Times New Roman" pitchFamily="18" charset="0"/>
              </a:rPr>
              <a:t>Beta particles &amp; electrons                       	1</a:t>
            </a:r>
          </a:p>
          <a:p>
            <a:r>
              <a:rPr lang="en-US" sz="2400">
                <a:cs typeface="Times New Roman" pitchFamily="18" charset="0"/>
              </a:rPr>
              <a:t>Alpha particles  &amp; fission fragments            	20</a:t>
            </a:r>
          </a:p>
          <a:p>
            <a:r>
              <a:rPr lang="en-US" sz="2400">
                <a:cs typeface="Times New Roman" pitchFamily="18" charset="0"/>
              </a:rPr>
              <a:t>Neutrons                                        		10</a:t>
            </a:r>
            <a:r>
              <a:rPr lang="en-US" sz="2400"/>
              <a:t> </a:t>
            </a:r>
          </a:p>
        </p:txBody>
      </p:sp>
      <p:sp>
        <p:nvSpPr>
          <p:cNvPr id="26627" name="Text Box 3"/>
          <p:cNvSpPr txBox="1">
            <a:spLocks noChangeArrowheads="1"/>
          </p:cNvSpPr>
          <p:nvPr/>
        </p:nvSpPr>
        <p:spPr bwMode="auto">
          <a:xfrm>
            <a:off x="136525" y="117475"/>
            <a:ext cx="184150" cy="457200"/>
          </a:xfrm>
          <a:prstGeom prst="rect">
            <a:avLst/>
          </a:prstGeom>
          <a:noFill/>
          <a:ln w="9525">
            <a:noFill/>
            <a:miter lim="800000"/>
            <a:headEnd/>
            <a:tailEnd/>
          </a:ln>
          <a:effectLst/>
        </p:spPr>
        <p:txBody>
          <a:bodyPr wrap="none">
            <a:spAutoFit/>
          </a:bodyPr>
          <a:lstStyle/>
          <a:p>
            <a:endParaRPr lang="en-US" sz="2400"/>
          </a:p>
        </p:txBody>
      </p:sp>
      <p:sp>
        <p:nvSpPr>
          <p:cNvPr id="26628" name="Text Box 4"/>
          <p:cNvSpPr txBox="1">
            <a:spLocks noChangeArrowheads="1"/>
          </p:cNvSpPr>
          <p:nvPr/>
        </p:nvSpPr>
        <p:spPr bwMode="auto">
          <a:xfrm>
            <a:off x="2971800" y="0"/>
            <a:ext cx="2940050" cy="641350"/>
          </a:xfrm>
          <a:prstGeom prst="rect">
            <a:avLst/>
          </a:prstGeom>
          <a:noFill/>
          <a:ln w="9525">
            <a:noFill/>
            <a:miter lim="800000"/>
            <a:headEnd/>
            <a:tailEnd/>
          </a:ln>
          <a:effectLst/>
        </p:spPr>
        <p:txBody>
          <a:bodyPr wrap="none">
            <a:spAutoFit/>
          </a:bodyPr>
          <a:lstStyle/>
          <a:p>
            <a:r>
              <a:rPr lang="en-US" sz="3600" b="1"/>
              <a:t>Quality factor</a:t>
            </a:r>
          </a:p>
        </p:txBody>
      </p:sp>
      <p:pic>
        <p:nvPicPr>
          <p:cNvPr id="26631" name="Picture 7" descr="C:\Administration\Radioisotopes\Safety Training\alpha.jpg"/>
          <p:cNvPicPr>
            <a:picLocks noChangeAspect="1" noChangeArrowheads="1"/>
          </p:cNvPicPr>
          <p:nvPr/>
        </p:nvPicPr>
        <p:blipFill>
          <a:blip r:embed="rId2" cstate="print"/>
          <a:srcRect l="32222" t="10001" r="22951" b="38148"/>
          <a:stretch>
            <a:fillRect/>
          </a:stretch>
        </p:blipFill>
        <p:spPr bwMode="auto">
          <a:xfrm>
            <a:off x="6324600" y="3352800"/>
            <a:ext cx="2819400" cy="244633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010650" cy="641350"/>
          </a:xfrm>
          <a:prstGeom prst="rect">
            <a:avLst/>
          </a:prstGeom>
          <a:noFill/>
          <a:ln w="9525">
            <a:noFill/>
            <a:miter lim="800000"/>
            <a:headEnd/>
            <a:tailEnd/>
          </a:ln>
          <a:effectLst/>
        </p:spPr>
        <p:txBody>
          <a:bodyPr wrap="none">
            <a:spAutoFit/>
          </a:bodyPr>
          <a:lstStyle/>
          <a:p>
            <a:r>
              <a:rPr lang="en-US" sz="3600" b="1">
                <a:cs typeface="Times New Roman" pitchFamily="18" charset="0"/>
              </a:rPr>
              <a:t>Levels of radiation from sources of radiation</a:t>
            </a:r>
            <a:r>
              <a:rPr lang="en-US" sz="3600" b="1"/>
              <a:t> </a:t>
            </a:r>
          </a:p>
        </p:txBody>
      </p:sp>
      <p:sp>
        <p:nvSpPr>
          <p:cNvPr id="15363" name="Text Box 3"/>
          <p:cNvSpPr txBox="1">
            <a:spLocks noChangeArrowheads="1"/>
          </p:cNvSpPr>
          <p:nvPr/>
        </p:nvSpPr>
        <p:spPr bwMode="auto">
          <a:xfrm>
            <a:off x="441325" y="1066800"/>
            <a:ext cx="8702675" cy="3013075"/>
          </a:xfrm>
          <a:prstGeom prst="rect">
            <a:avLst/>
          </a:prstGeom>
          <a:noFill/>
          <a:ln w="9525">
            <a:noFill/>
            <a:miter lim="800000"/>
            <a:headEnd/>
            <a:tailEnd/>
          </a:ln>
          <a:effectLst/>
        </p:spPr>
        <p:txBody>
          <a:bodyPr>
            <a:spAutoFit/>
          </a:bodyPr>
          <a:lstStyle/>
          <a:p>
            <a:r>
              <a:rPr lang="en-US" sz="2400" b="1">
                <a:ea typeface="Arial Unicode MS" pitchFamily="34" charset="-128"/>
                <a:cs typeface="Arial Unicode MS" pitchFamily="34" charset="-128"/>
              </a:rPr>
              <a:t>Beta radiation</a:t>
            </a:r>
            <a:r>
              <a:rPr lang="en-US" sz="2400">
                <a:ea typeface="Arial Unicode MS" pitchFamily="34" charset="-128"/>
                <a:cs typeface="Arial Unicode MS" pitchFamily="34" charset="-128"/>
              </a:rPr>
              <a:t>:  For energies above 0.6 MeV, the dose rate to the skin from a </a:t>
            </a:r>
            <a:r>
              <a:rPr lang="en-US" sz="2400" b="1">
                <a:ea typeface="Arial Unicode MS" pitchFamily="34" charset="-128"/>
                <a:cs typeface="Arial Unicode MS" pitchFamily="34" charset="-128"/>
              </a:rPr>
              <a:t>uniform deposition of 1 </a:t>
            </a:r>
            <a:r>
              <a:rPr lang="en-US" sz="2400" b="1">
                <a:latin typeface="Symbol" pitchFamily="18" charset="2"/>
                <a:ea typeface="Arial Unicode MS" pitchFamily="34" charset="-128"/>
                <a:cs typeface="Arial Unicode MS" pitchFamily="34" charset="-128"/>
              </a:rPr>
              <a:t>m</a:t>
            </a:r>
            <a:r>
              <a:rPr lang="en-US" sz="2400" b="1">
                <a:ea typeface="Arial Unicode MS" pitchFamily="34" charset="-128"/>
                <a:cs typeface="Arial Unicode MS" pitchFamily="34" charset="-128"/>
              </a:rPr>
              <a:t>Ci/cm</a:t>
            </a:r>
            <a:r>
              <a:rPr lang="en-US" sz="2400" b="1" baseline="30000">
                <a:ea typeface="Arial Unicode MS" pitchFamily="34" charset="-128"/>
                <a:cs typeface="Arial Unicode MS" pitchFamily="34" charset="-128"/>
              </a:rPr>
              <a:t>2</a:t>
            </a:r>
            <a:r>
              <a:rPr lang="en-US" sz="2400" b="1">
                <a:ea typeface="Arial Unicode MS" pitchFamily="34" charset="-128"/>
                <a:cs typeface="Arial Unicode MS" pitchFamily="34" charset="-128"/>
              </a:rPr>
              <a:t> of a beta emitter on the skin</a:t>
            </a:r>
            <a:r>
              <a:rPr lang="en-US" sz="2400">
                <a:ea typeface="Arial Unicode MS" pitchFamily="34" charset="-128"/>
                <a:cs typeface="Arial Unicode MS" pitchFamily="34" charset="-128"/>
              </a:rPr>
              <a:t> is about 9 rem/hr.</a:t>
            </a:r>
          </a:p>
          <a:p>
            <a:endParaRPr lang="en-US" sz="2400"/>
          </a:p>
          <a:p>
            <a:r>
              <a:rPr lang="en-US" sz="2400">
                <a:ea typeface="Arial Unicode MS" pitchFamily="34" charset="-128"/>
                <a:cs typeface="Arial Unicode MS" pitchFamily="34" charset="-128"/>
              </a:rPr>
              <a:t>For a beta emitter </a:t>
            </a:r>
            <a:r>
              <a:rPr lang="en-US" sz="2400" b="1">
                <a:ea typeface="Arial Unicode MS" pitchFamily="34" charset="-128"/>
                <a:cs typeface="Arial Unicode MS" pitchFamily="34" charset="-128"/>
              </a:rPr>
              <a:t>point source</a:t>
            </a:r>
            <a:r>
              <a:rPr lang="en-US" sz="2400">
                <a:ea typeface="Arial Unicode MS" pitchFamily="34" charset="-128"/>
                <a:cs typeface="Arial Unicode MS" pitchFamily="34" charset="-128"/>
              </a:rPr>
              <a:t>, the dose rate can be calculated using the empirical equation </a:t>
            </a:r>
            <a:r>
              <a:rPr lang="en-US" sz="2400">
                <a:cs typeface="Times New Roman" pitchFamily="18" charset="0"/>
              </a:rPr>
              <a:t>300 x Ci = rad/hr @ 1 foot, where Ci = source strength in Curies. This calculation neglects any shielding provided by the air, which can be significant.</a:t>
            </a:r>
          </a:p>
        </p:txBody>
      </p:sp>
      <p:sp>
        <p:nvSpPr>
          <p:cNvPr id="15364" name="Text Box 4"/>
          <p:cNvSpPr txBox="1">
            <a:spLocks noChangeArrowheads="1"/>
          </p:cNvSpPr>
          <p:nvPr/>
        </p:nvSpPr>
        <p:spPr bwMode="auto">
          <a:xfrm>
            <a:off x="457200" y="4648200"/>
            <a:ext cx="8229600" cy="1552575"/>
          </a:xfrm>
          <a:prstGeom prst="rect">
            <a:avLst/>
          </a:prstGeom>
          <a:noFill/>
          <a:ln w="9525">
            <a:noFill/>
            <a:miter lim="800000"/>
            <a:headEnd/>
            <a:tailEnd/>
          </a:ln>
          <a:effectLst/>
        </p:spPr>
        <p:txBody>
          <a:bodyPr>
            <a:spAutoFit/>
          </a:bodyPr>
          <a:lstStyle/>
          <a:p>
            <a:r>
              <a:rPr lang="en-US" sz="2400" b="1"/>
              <a:t>Gamma radiation</a:t>
            </a:r>
            <a:r>
              <a:rPr lang="en-US" sz="2400"/>
              <a:t>:  An empirical rule is 6 x Ci x n x E = R/hr @ 1 foot, where Ci = source strength in curies, E = energy of the emitted photons in MeV, and n = fraction of decays resulting in photons with an energy of E.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371600" y="0"/>
            <a:ext cx="6280150" cy="641350"/>
          </a:xfrm>
          <a:prstGeom prst="rect">
            <a:avLst/>
          </a:prstGeom>
          <a:noFill/>
          <a:ln w="9525">
            <a:noFill/>
            <a:miter lim="800000"/>
            <a:headEnd/>
            <a:tailEnd/>
          </a:ln>
          <a:effectLst/>
        </p:spPr>
        <p:txBody>
          <a:bodyPr wrap="none">
            <a:spAutoFit/>
          </a:bodyPr>
          <a:lstStyle/>
          <a:p>
            <a:r>
              <a:rPr lang="en-US" sz="3600" b="1"/>
              <a:t>Radiation protection standards</a:t>
            </a:r>
          </a:p>
        </p:txBody>
      </p:sp>
      <p:sp>
        <p:nvSpPr>
          <p:cNvPr id="10243" name="Text Box 3"/>
          <p:cNvSpPr txBox="1">
            <a:spLocks noChangeArrowheads="1"/>
          </p:cNvSpPr>
          <p:nvPr/>
        </p:nvSpPr>
        <p:spPr bwMode="auto">
          <a:xfrm>
            <a:off x="304800" y="1828800"/>
            <a:ext cx="8550275" cy="4664075"/>
          </a:xfrm>
          <a:prstGeom prst="rect">
            <a:avLst/>
          </a:prstGeom>
          <a:noFill/>
          <a:ln w="9525">
            <a:noFill/>
            <a:miter lim="800000"/>
            <a:headEnd/>
            <a:tailEnd/>
          </a:ln>
          <a:effectLst/>
        </p:spPr>
        <p:txBody>
          <a:bodyPr>
            <a:spAutoFit/>
          </a:bodyPr>
          <a:lstStyle/>
          <a:p>
            <a:r>
              <a:rPr lang="en-US">
                <a:cs typeface="Times New Roman" pitchFamily="18" charset="0"/>
              </a:rPr>
              <a:t>Dose Category            		Adult Occupational</a:t>
            </a:r>
          </a:p>
          <a:p>
            <a:r>
              <a:rPr lang="en-US">
                <a:cs typeface="Times New Roman" pitchFamily="18" charset="0"/>
              </a:rPr>
              <a:t>		 		Dose Limit </a:t>
            </a:r>
          </a:p>
          <a:p>
            <a:endParaRPr lang="en-US" sz="1000">
              <a:cs typeface="Times New Roman" pitchFamily="18" charset="0"/>
            </a:endParaRPr>
          </a:p>
          <a:p>
            <a:r>
              <a:rPr lang="en-US">
                <a:cs typeface="Times New Roman" pitchFamily="18" charset="0"/>
              </a:rPr>
              <a:t>Total Effective Dose     		5 rem/year*</a:t>
            </a:r>
          </a:p>
          <a:p>
            <a:r>
              <a:rPr lang="en-US">
                <a:cs typeface="Times New Roman" pitchFamily="18" charset="0"/>
              </a:rPr>
              <a:t>Equivalent (TEDE) </a:t>
            </a:r>
          </a:p>
          <a:p>
            <a:endParaRPr lang="en-US" sz="1000">
              <a:cs typeface="Times New Roman" pitchFamily="18" charset="0"/>
            </a:endParaRPr>
          </a:p>
          <a:p>
            <a:r>
              <a:rPr lang="en-US">
                <a:cs typeface="Times New Roman" pitchFamily="18" charset="0"/>
              </a:rPr>
              <a:t>Total Organ Dose         		50 rem/year to any individual</a:t>
            </a:r>
          </a:p>
          <a:p>
            <a:r>
              <a:rPr lang="en-US">
                <a:cs typeface="Times New Roman" pitchFamily="18" charset="0"/>
              </a:rPr>
              <a:t>Equivalent (TODE)        		organ or tissue except the 			 				lens of the eye* </a:t>
            </a:r>
          </a:p>
          <a:p>
            <a:endParaRPr lang="en-US" sz="1000">
              <a:cs typeface="Times New Roman" pitchFamily="18" charset="0"/>
            </a:endParaRPr>
          </a:p>
          <a:p>
            <a:r>
              <a:rPr lang="en-US">
                <a:cs typeface="Times New Roman" pitchFamily="18" charset="0"/>
              </a:rPr>
              <a:t>Eye Dose Equivalent      		15 rem/year* </a:t>
            </a:r>
          </a:p>
          <a:p>
            <a:endParaRPr lang="en-US" sz="1000">
              <a:cs typeface="Times New Roman" pitchFamily="18" charset="0"/>
            </a:endParaRPr>
          </a:p>
          <a:p>
            <a:r>
              <a:rPr lang="en-US">
                <a:cs typeface="Times New Roman" pitchFamily="18" charset="0"/>
              </a:rPr>
              <a:t>Shallow Dose Equivalent  		50 rem/year* </a:t>
            </a:r>
          </a:p>
          <a:p>
            <a:endParaRPr lang="en-US" sz="1000">
              <a:cs typeface="Times New Roman" pitchFamily="18" charset="0"/>
            </a:endParaRPr>
          </a:p>
          <a:p>
            <a:r>
              <a:rPr lang="en-US">
                <a:cs typeface="Times New Roman" pitchFamily="18" charset="0"/>
              </a:rPr>
              <a:t>Embryo/Fetus Dose        		0.5 rem for the entire 			 				gestation period </a:t>
            </a:r>
          </a:p>
          <a:p>
            <a:endParaRPr lang="en-US" sz="1000">
              <a:cs typeface="Times New Roman" pitchFamily="18" charset="0"/>
            </a:endParaRPr>
          </a:p>
          <a:p>
            <a:r>
              <a:rPr lang="en-US">
                <a:cs typeface="Times New Roman" pitchFamily="18" charset="0"/>
              </a:rPr>
              <a:t>*Occupational dose limit for minors is 10% of the adult limit</a:t>
            </a:r>
            <a:r>
              <a:rPr lang="en-US"/>
              <a:t> </a:t>
            </a:r>
          </a:p>
        </p:txBody>
      </p:sp>
      <p:sp>
        <p:nvSpPr>
          <p:cNvPr id="10244" name="Text Box 4"/>
          <p:cNvSpPr txBox="1">
            <a:spLocks noChangeArrowheads="1"/>
          </p:cNvSpPr>
          <p:nvPr/>
        </p:nvSpPr>
        <p:spPr bwMode="auto">
          <a:xfrm>
            <a:off x="228600" y="685800"/>
            <a:ext cx="8626475" cy="1006475"/>
          </a:xfrm>
          <a:prstGeom prst="rect">
            <a:avLst/>
          </a:prstGeom>
          <a:noFill/>
          <a:ln w="9525">
            <a:noFill/>
            <a:miter lim="800000"/>
            <a:headEnd/>
            <a:tailEnd/>
          </a:ln>
          <a:effectLst/>
        </p:spPr>
        <p:txBody>
          <a:bodyPr>
            <a:spAutoFit/>
          </a:bodyPr>
          <a:lstStyle/>
          <a:p>
            <a:r>
              <a:rPr lang="en-US"/>
              <a:t>105 CMR 120.211 establishes radiation dose limits for occupationally exposed adults. These limits apply to the sum of the dose received from external exposure and the dose from internally deposited radioactive material.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371600" y="0"/>
            <a:ext cx="5988050" cy="641350"/>
          </a:xfrm>
          <a:prstGeom prst="rect">
            <a:avLst/>
          </a:prstGeom>
          <a:noFill/>
          <a:ln w="9525">
            <a:noFill/>
            <a:miter lim="800000"/>
            <a:headEnd/>
            <a:tailEnd/>
          </a:ln>
          <a:effectLst/>
        </p:spPr>
        <p:txBody>
          <a:bodyPr wrap="none">
            <a:spAutoFit/>
          </a:bodyPr>
          <a:lstStyle/>
          <a:p>
            <a:r>
              <a:rPr lang="en-US" sz="3600" b="1"/>
              <a:t>Biological Effects of radiation</a:t>
            </a:r>
          </a:p>
        </p:txBody>
      </p:sp>
      <p:sp>
        <p:nvSpPr>
          <p:cNvPr id="12291" name="Text Box 3"/>
          <p:cNvSpPr txBox="1">
            <a:spLocks noChangeArrowheads="1"/>
          </p:cNvSpPr>
          <p:nvPr/>
        </p:nvSpPr>
        <p:spPr bwMode="auto">
          <a:xfrm>
            <a:off x="0" y="685800"/>
            <a:ext cx="7543800" cy="1187450"/>
          </a:xfrm>
          <a:prstGeom prst="rect">
            <a:avLst/>
          </a:prstGeom>
          <a:noFill/>
          <a:ln w="9525">
            <a:noFill/>
            <a:miter lim="800000"/>
            <a:headEnd/>
            <a:tailEnd/>
          </a:ln>
          <a:effectLst/>
        </p:spPr>
        <p:txBody>
          <a:bodyPr>
            <a:spAutoFit/>
          </a:bodyPr>
          <a:lstStyle/>
          <a:p>
            <a:r>
              <a:rPr lang="en-US" sz="2400"/>
              <a:t>Radiation risk from occupational exposure is discussed in the format of frequently asked questions at:  </a:t>
            </a:r>
            <a:r>
              <a:rPr lang="en-US" sz="2400">
                <a:hlinkClick r:id="rId2"/>
              </a:rPr>
              <a:t>http://www.mass.gov/dph/rcp/radia.htm</a:t>
            </a:r>
            <a:r>
              <a:rPr lang="en-US" sz="2400"/>
              <a:t> </a:t>
            </a:r>
          </a:p>
        </p:txBody>
      </p:sp>
      <p:sp>
        <p:nvSpPr>
          <p:cNvPr id="12292" name="Text Box 4"/>
          <p:cNvSpPr txBox="1">
            <a:spLocks noChangeArrowheads="1"/>
          </p:cNvSpPr>
          <p:nvPr/>
        </p:nvSpPr>
        <p:spPr bwMode="auto">
          <a:xfrm>
            <a:off x="0" y="1905000"/>
            <a:ext cx="7162800" cy="1552575"/>
          </a:xfrm>
          <a:prstGeom prst="rect">
            <a:avLst/>
          </a:prstGeom>
          <a:noFill/>
          <a:ln w="9525">
            <a:noFill/>
            <a:miter lim="800000"/>
            <a:headEnd/>
            <a:tailEnd/>
          </a:ln>
          <a:effectLst/>
        </p:spPr>
        <p:txBody>
          <a:bodyPr>
            <a:spAutoFit/>
          </a:bodyPr>
          <a:lstStyle/>
          <a:p>
            <a:r>
              <a:rPr lang="en-US" sz="2400">
                <a:ea typeface="Arial Unicode MS" pitchFamily="34" charset="-128"/>
                <a:cs typeface="Arial Unicode MS" pitchFamily="34" charset="-128"/>
              </a:rPr>
              <a:t>For a full discussion of biological effects, refer to the U.S. Nuclear Regulatory Commission's Guide 8.29, </a:t>
            </a:r>
            <a:r>
              <a:rPr lang="en-US" sz="2400" i="1">
                <a:ea typeface="Arial Unicode MS" pitchFamily="34" charset="-128"/>
                <a:cs typeface="Arial Unicode MS" pitchFamily="34" charset="-128"/>
              </a:rPr>
              <a:t>Instruction Concerning Risks from Occupational Radiation Exposure.</a:t>
            </a:r>
            <a:endParaRPr lang="en-US" sz="2400"/>
          </a:p>
        </p:txBody>
      </p:sp>
      <p:sp>
        <p:nvSpPr>
          <p:cNvPr id="12293" name="Text Box 5"/>
          <p:cNvSpPr txBox="1">
            <a:spLocks noChangeArrowheads="1"/>
          </p:cNvSpPr>
          <p:nvPr/>
        </p:nvSpPr>
        <p:spPr bwMode="auto">
          <a:xfrm>
            <a:off x="0" y="3429000"/>
            <a:ext cx="9236075" cy="3013075"/>
          </a:xfrm>
          <a:prstGeom prst="rect">
            <a:avLst/>
          </a:prstGeom>
          <a:noFill/>
          <a:ln w="9525">
            <a:noFill/>
            <a:miter lim="800000"/>
            <a:headEnd/>
            <a:tailEnd/>
          </a:ln>
          <a:effectLst/>
        </p:spPr>
        <p:txBody>
          <a:bodyPr>
            <a:spAutoFit/>
          </a:bodyPr>
          <a:lstStyle/>
          <a:p>
            <a:r>
              <a:rPr lang="en-US" sz="2400">
                <a:ea typeface="Arial Unicode MS" pitchFamily="34" charset="-128"/>
                <a:cs typeface="Arial Unicode MS" pitchFamily="34" charset="-128"/>
              </a:rPr>
              <a:t>In general, there are three types of biological effects that can be caused by exposure to radiation: </a:t>
            </a:r>
          </a:p>
          <a:p>
            <a:r>
              <a:rPr lang="en-US" sz="2400">
                <a:ea typeface="Arial Unicode MS" pitchFamily="34" charset="-128"/>
                <a:cs typeface="Arial Unicode MS" pitchFamily="34" charset="-128"/>
              </a:rPr>
              <a:t>• </a:t>
            </a:r>
            <a:r>
              <a:rPr lang="en-US" sz="2400" b="1">
                <a:ea typeface="Arial Unicode MS" pitchFamily="34" charset="-128"/>
                <a:cs typeface="Arial Unicode MS" pitchFamily="34" charset="-128"/>
              </a:rPr>
              <a:t>Somatic Effects</a:t>
            </a:r>
            <a:r>
              <a:rPr lang="en-US" sz="2400">
                <a:ea typeface="Arial Unicode MS" pitchFamily="34" charset="-128"/>
                <a:cs typeface="Arial Unicode MS" pitchFamily="34" charset="-128"/>
              </a:rPr>
              <a:t> - Physical effects (immediate or delayed) that occur in the exposed person. </a:t>
            </a:r>
          </a:p>
          <a:p>
            <a:r>
              <a:rPr lang="en-US" sz="2400">
                <a:ea typeface="Arial Unicode MS" pitchFamily="34" charset="-128"/>
                <a:cs typeface="Arial Unicode MS" pitchFamily="34" charset="-128"/>
              </a:rPr>
              <a:t>• </a:t>
            </a:r>
            <a:r>
              <a:rPr lang="en-US" sz="2400" b="1">
                <a:ea typeface="Arial Unicode MS" pitchFamily="34" charset="-128"/>
                <a:cs typeface="Arial Unicode MS" pitchFamily="34" charset="-128"/>
              </a:rPr>
              <a:t>Genetic Effects</a:t>
            </a:r>
            <a:r>
              <a:rPr lang="en-US" sz="2400">
                <a:ea typeface="Arial Unicode MS" pitchFamily="34" charset="-128"/>
                <a:cs typeface="Arial Unicode MS" pitchFamily="34" charset="-128"/>
              </a:rPr>
              <a:t> - Abnormalities that may occur in future generations of the person that is exposed.  </a:t>
            </a:r>
          </a:p>
          <a:p>
            <a:r>
              <a:rPr lang="en-US" sz="2400">
                <a:ea typeface="Arial Unicode MS" pitchFamily="34" charset="-128"/>
                <a:cs typeface="Arial Unicode MS" pitchFamily="34" charset="-128"/>
              </a:rPr>
              <a:t>• </a:t>
            </a:r>
            <a:r>
              <a:rPr lang="en-US" sz="2400" b="1">
                <a:ea typeface="Arial Unicode MS" pitchFamily="34" charset="-128"/>
                <a:cs typeface="Arial Unicode MS" pitchFamily="34" charset="-128"/>
              </a:rPr>
              <a:t>Teratogenic Effects</a:t>
            </a:r>
            <a:r>
              <a:rPr lang="en-US" sz="2400">
                <a:ea typeface="Arial Unicode MS" pitchFamily="34" charset="-128"/>
                <a:cs typeface="Arial Unicode MS" pitchFamily="34" charset="-128"/>
              </a:rPr>
              <a:t> - Effects that may be observed in offspring who were exposed during embryonic development. </a:t>
            </a:r>
            <a:endParaRPr lang="en-US" sz="2400"/>
          </a:p>
        </p:txBody>
      </p:sp>
      <p:pic>
        <p:nvPicPr>
          <p:cNvPr id="12295" name="Picture 7" descr="http://www.foe.arc.net.au/kohnlein/images/dna.gif"/>
          <p:cNvPicPr>
            <a:picLocks noChangeAspect="1" noChangeArrowheads="1"/>
          </p:cNvPicPr>
          <p:nvPr/>
        </p:nvPicPr>
        <p:blipFill>
          <a:blip r:embed="rId3" cstate="print"/>
          <a:srcRect/>
          <a:stretch>
            <a:fillRect/>
          </a:stretch>
        </p:blipFill>
        <p:spPr bwMode="auto">
          <a:xfrm>
            <a:off x="7620000" y="304800"/>
            <a:ext cx="1268413" cy="1714500"/>
          </a:xfrm>
          <a:prstGeom prst="rect">
            <a:avLst/>
          </a:prstGeom>
          <a:noFill/>
        </p:spPr>
      </p:pic>
      <p:pic>
        <p:nvPicPr>
          <p:cNvPr id="12297" name="Picture 9" descr="Course Screens">
            <a:hlinkClick r:id="rId4" tooltip="Click to see large screenshots"/>
          </p:cNvPr>
          <p:cNvPicPr>
            <a:picLocks noChangeAspect="1" noChangeArrowheads="1"/>
          </p:cNvPicPr>
          <p:nvPr/>
        </p:nvPicPr>
        <p:blipFill>
          <a:blip r:embed="rId5" cstate="print"/>
          <a:srcRect/>
          <a:stretch>
            <a:fillRect/>
          </a:stretch>
        </p:blipFill>
        <p:spPr bwMode="auto">
          <a:xfrm>
            <a:off x="6934200" y="2133600"/>
            <a:ext cx="1828800" cy="13716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685800"/>
            <a:ext cx="9144000" cy="5934075"/>
          </a:xfrm>
          <a:prstGeom prst="rect">
            <a:avLst/>
          </a:prstGeom>
          <a:noFill/>
          <a:ln w="9525">
            <a:noFill/>
            <a:miter lim="800000"/>
            <a:headEnd/>
            <a:tailEnd/>
          </a:ln>
          <a:effectLst/>
        </p:spPr>
        <p:txBody>
          <a:bodyPr>
            <a:spAutoFit/>
          </a:bodyPr>
          <a:lstStyle/>
          <a:p>
            <a:r>
              <a:rPr lang="en-US" sz="2400">
                <a:ea typeface="Arial Unicode MS" pitchFamily="34" charset="-128"/>
                <a:cs typeface="Arial Unicode MS" pitchFamily="34" charset="-128"/>
              </a:rPr>
              <a:t>Some factors that can affect the probability and significance of potential effects include:</a:t>
            </a:r>
          </a:p>
          <a:p>
            <a:r>
              <a:rPr lang="en-US" sz="2400" b="1">
                <a:ea typeface="Arial Unicode MS" pitchFamily="34" charset="-128"/>
                <a:cs typeface="Arial Unicode MS" pitchFamily="34" charset="-128"/>
              </a:rPr>
              <a:t>Age</a:t>
            </a:r>
            <a:r>
              <a:rPr lang="en-US" sz="2400">
                <a:ea typeface="Arial Unicode MS" pitchFamily="34" charset="-128"/>
                <a:cs typeface="Arial Unicode MS" pitchFamily="34" charset="-128"/>
              </a:rPr>
              <a:t> - Response to radiation differs with age. For example, children are more sensitive to exposure than (most) adults.</a:t>
            </a:r>
          </a:p>
          <a:p>
            <a:r>
              <a:rPr lang="en-US" sz="2400" b="1">
                <a:ea typeface="Arial Unicode MS" pitchFamily="34" charset="-128"/>
                <a:cs typeface="Arial Unicode MS" pitchFamily="34" charset="-128"/>
              </a:rPr>
              <a:t>Was the exposure acute or chronic</a:t>
            </a:r>
            <a:r>
              <a:rPr lang="en-US" sz="2400">
                <a:ea typeface="Arial Unicode MS" pitchFamily="34" charset="-128"/>
                <a:cs typeface="Arial Unicode MS" pitchFamily="34" charset="-128"/>
              </a:rPr>
              <a:t>? - </a:t>
            </a:r>
            <a:r>
              <a:rPr lang="en-US" sz="2400" b="1">
                <a:ea typeface="Arial Unicode MS" pitchFamily="34" charset="-128"/>
                <a:cs typeface="Arial Unicode MS" pitchFamily="34" charset="-128"/>
              </a:rPr>
              <a:t>Acute exposures </a:t>
            </a:r>
            <a:r>
              <a:rPr lang="en-US" sz="2400">
                <a:ea typeface="Arial Unicode MS" pitchFamily="34" charset="-128"/>
                <a:cs typeface="Arial Unicode MS" pitchFamily="34" charset="-128"/>
              </a:rPr>
              <a:t>are delivered over a short time period, whereas a </a:t>
            </a:r>
            <a:r>
              <a:rPr lang="en-US" sz="2400" b="1">
                <a:ea typeface="Arial Unicode MS" pitchFamily="34" charset="-128"/>
                <a:cs typeface="Arial Unicode MS" pitchFamily="34" charset="-128"/>
              </a:rPr>
              <a:t>chronic exposure </a:t>
            </a:r>
            <a:r>
              <a:rPr lang="en-US" sz="2400">
                <a:ea typeface="Arial Unicode MS" pitchFamily="34" charset="-128"/>
                <a:cs typeface="Arial Unicode MS" pitchFamily="34" charset="-128"/>
              </a:rPr>
              <a:t>is spread over an extended period of time. </a:t>
            </a:r>
          </a:p>
          <a:p>
            <a:r>
              <a:rPr lang="en-US" sz="2400" b="1">
                <a:ea typeface="Arial Unicode MS" pitchFamily="34" charset="-128"/>
                <a:cs typeface="Arial Unicode MS" pitchFamily="34" charset="-128"/>
              </a:rPr>
              <a:t>Was the exposure external or internal</a:t>
            </a:r>
            <a:r>
              <a:rPr lang="en-US" sz="2400">
                <a:ea typeface="Arial Unicode MS" pitchFamily="34" charset="-128"/>
                <a:cs typeface="Arial Unicode MS" pitchFamily="34" charset="-128"/>
              </a:rPr>
              <a:t>? - An </a:t>
            </a:r>
            <a:r>
              <a:rPr lang="en-US" sz="2400" b="1">
                <a:ea typeface="Arial Unicode MS" pitchFamily="34" charset="-128"/>
                <a:cs typeface="Arial Unicode MS" pitchFamily="34" charset="-128"/>
              </a:rPr>
              <a:t>external exposure </a:t>
            </a:r>
            <a:r>
              <a:rPr lang="en-US" sz="2400">
                <a:ea typeface="Arial Unicode MS" pitchFamily="34" charset="-128"/>
                <a:cs typeface="Arial Unicode MS" pitchFamily="34" charset="-128"/>
              </a:rPr>
              <a:t>means that the source of radiation is outside the body, and an </a:t>
            </a:r>
            <a:r>
              <a:rPr lang="en-US" sz="2400" b="1">
                <a:ea typeface="Arial Unicode MS" pitchFamily="34" charset="-128"/>
                <a:cs typeface="Arial Unicode MS" pitchFamily="34" charset="-128"/>
              </a:rPr>
              <a:t>internal exposure </a:t>
            </a:r>
            <a:r>
              <a:rPr lang="en-US" sz="2400">
                <a:ea typeface="Arial Unicode MS" pitchFamily="34" charset="-128"/>
                <a:cs typeface="Arial Unicode MS" pitchFamily="34" charset="-128"/>
              </a:rPr>
              <a:t>means the source of radiation was ingested and is giving a dose to the body. </a:t>
            </a:r>
          </a:p>
          <a:p>
            <a:r>
              <a:rPr lang="en-US" sz="2400" b="1">
                <a:ea typeface="Arial Unicode MS" pitchFamily="34" charset="-128"/>
                <a:cs typeface="Arial Unicode MS" pitchFamily="34" charset="-128"/>
              </a:rPr>
              <a:t>What part, and how much of the body</a:t>
            </a:r>
            <a:r>
              <a:rPr lang="en-US" sz="2400">
                <a:ea typeface="Arial Unicode MS" pitchFamily="34" charset="-128"/>
                <a:cs typeface="Arial Unicode MS" pitchFamily="34" charset="-128"/>
              </a:rPr>
              <a:t>? – Was the exposure localized, perhaps to extremities (such as your hands), or perhaps a small patch of skin?</a:t>
            </a:r>
          </a:p>
          <a:p>
            <a:r>
              <a:rPr lang="en-US" sz="2400" b="1">
                <a:ea typeface="Arial Unicode MS" pitchFamily="34" charset="-128"/>
                <a:cs typeface="Arial Unicode MS" pitchFamily="34" charset="-128"/>
              </a:rPr>
              <a:t>What kind of radiation</a:t>
            </a:r>
            <a:r>
              <a:rPr lang="en-US" sz="2400">
                <a:ea typeface="Arial Unicode MS" pitchFamily="34" charset="-128"/>
                <a:cs typeface="Arial Unicode MS" pitchFamily="34" charset="-128"/>
              </a:rPr>
              <a:t>? Forms of radiation differ in their penetrating </a:t>
            </a:r>
          </a:p>
          <a:p>
            <a:r>
              <a:rPr lang="en-US" sz="2400">
                <a:ea typeface="Arial Unicode MS" pitchFamily="34" charset="-128"/>
                <a:cs typeface="Arial Unicode MS" pitchFamily="34" charset="-128"/>
              </a:rPr>
              <a:t>power and ability to cause damage to biological tissues.</a:t>
            </a:r>
            <a:endParaRPr lang="en-US" sz="2400"/>
          </a:p>
        </p:txBody>
      </p:sp>
      <p:sp>
        <p:nvSpPr>
          <p:cNvPr id="36867" name="Text Box 3"/>
          <p:cNvSpPr txBox="1">
            <a:spLocks noChangeArrowheads="1"/>
          </p:cNvSpPr>
          <p:nvPr/>
        </p:nvSpPr>
        <p:spPr bwMode="auto">
          <a:xfrm>
            <a:off x="381000" y="0"/>
            <a:ext cx="8337550" cy="641350"/>
          </a:xfrm>
          <a:prstGeom prst="rect">
            <a:avLst/>
          </a:prstGeom>
          <a:noFill/>
          <a:ln w="9525">
            <a:noFill/>
            <a:miter lim="800000"/>
            <a:headEnd/>
            <a:tailEnd/>
          </a:ln>
          <a:effectLst/>
        </p:spPr>
        <p:txBody>
          <a:bodyPr wrap="none">
            <a:spAutoFit/>
          </a:bodyPr>
          <a:lstStyle/>
          <a:p>
            <a:r>
              <a:rPr lang="en-US" sz="3600" b="1"/>
              <a:t>Biological Effects of radiation (continued)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0" y="1371600"/>
            <a:ext cx="9144000" cy="4359275"/>
          </a:xfrm>
          <a:prstGeom prst="rect">
            <a:avLst/>
          </a:prstGeom>
          <a:noFill/>
          <a:ln w="9525">
            <a:noFill/>
            <a:miter lim="800000"/>
            <a:headEnd/>
            <a:tailEnd/>
          </a:ln>
          <a:effectLst/>
        </p:spPr>
        <p:txBody>
          <a:bodyPr>
            <a:spAutoFit/>
          </a:bodyPr>
          <a:lstStyle/>
          <a:p>
            <a:r>
              <a:rPr lang="en-US"/>
              <a:t>Except as otherwise specifically provided, 105 CMR 120.000 apply to all persons who receive, possess, use, transfer, own, or acquire any source of radiation; provided, however, that nothing in 105 CMR 120.000 shall apply to any person to the extent such person is subject to regulation by the U.S. Nuclear Regulatory Commission (NRC). Regulation by the Commonwealth of source material, byproduct material, and special nuclear material in quantities not sufficient to form a critical mass is subject to the provisions of the agreement between the State and the NRC and to 10 CFR Part 150 of the NRC's regulations.</a:t>
            </a:r>
          </a:p>
          <a:p>
            <a:endParaRPr lang="en-US"/>
          </a:p>
          <a:p>
            <a:r>
              <a:rPr lang="en-US"/>
              <a:t>The authority for the Department of Public Health to promulgate 105 CMR 120.000 is found in M.G.L. c. 111, §§ 3, 5M, 5N, 5O, 5P.</a:t>
            </a:r>
          </a:p>
          <a:p>
            <a:endParaRPr lang="en-US"/>
          </a:p>
          <a:p>
            <a:r>
              <a:rPr lang="en-US"/>
              <a:t>105 CMR 120.000 shall be known and may be cited as the Massachusetts Regulations for the Control of Radiation (MRCR).</a:t>
            </a:r>
          </a:p>
        </p:txBody>
      </p:sp>
      <p:sp>
        <p:nvSpPr>
          <p:cNvPr id="39939" name="Text Box 3"/>
          <p:cNvSpPr txBox="1">
            <a:spLocks noChangeArrowheads="1"/>
          </p:cNvSpPr>
          <p:nvPr/>
        </p:nvSpPr>
        <p:spPr bwMode="auto">
          <a:xfrm>
            <a:off x="1524000" y="0"/>
            <a:ext cx="5810250" cy="641350"/>
          </a:xfrm>
          <a:prstGeom prst="rect">
            <a:avLst/>
          </a:prstGeom>
          <a:noFill/>
          <a:ln w="9525">
            <a:noFill/>
            <a:miter lim="800000"/>
            <a:headEnd/>
            <a:tailEnd/>
          </a:ln>
          <a:effectLst/>
        </p:spPr>
        <p:txBody>
          <a:bodyPr wrap="none">
            <a:spAutoFit/>
          </a:bodyPr>
          <a:lstStyle/>
          <a:p>
            <a:r>
              <a:rPr lang="en-US" sz="3600" b="1"/>
              <a:t>Massachusetts 105 CMR 120</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381000" y="0"/>
            <a:ext cx="8337550" cy="641350"/>
          </a:xfrm>
          <a:prstGeom prst="rect">
            <a:avLst/>
          </a:prstGeom>
          <a:noFill/>
          <a:ln w="9525">
            <a:noFill/>
            <a:miter lim="800000"/>
            <a:headEnd/>
            <a:tailEnd/>
          </a:ln>
          <a:effectLst/>
        </p:spPr>
        <p:txBody>
          <a:bodyPr wrap="none">
            <a:spAutoFit/>
          </a:bodyPr>
          <a:lstStyle/>
          <a:p>
            <a:r>
              <a:rPr lang="en-US" sz="3600" b="1"/>
              <a:t>Biological Effects of radiation (continued)</a:t>
            </a:r>
          </a:p>
        </p:txBody>
      </p:sp>
      <p:sp>
        <p:nvSpPr>
          <p:cNvPr id="37891" name="Text Box 3"/>
          <p:cNvSpPr txBox="1">
            <a:spLocks noChangeArrowheads="1"/>
          </p:cNvSpPr>
          <p:nvPr/>
        </p:nvSpPr>
        <p:spPr bwMode="auto">
          <a:xfrm>
            <a:off x="212725" y="852488"/>
            <a:ext cx="8702675" cy="1920875"/>
          </a:xfrm>
          <a:prstGeom prst="rect">
            <a:avLst/>
          </a:prstGeom>
          <a:noFill/>
          <a:ln w="9525">
            <a:noFill/>
            <a:miter lim="800000"/>
            <a:headEnd/>
            <a:tailEnd/>
          </a:ln>
          <a:effectLst/>
        </p:spPr>
        <p:txBody>
          <a:bodyPr>
            <a:spAutoFit/>
          </a:bodyPr>
          <a:lstStyle/>
          <a:p>
            <a:r>
              <a:rPr lang="en-US" b="1">
                <a:ea typeface="Arial Unicode MS" pitchFamily="34" charset="-128"/>
                <a:cs typeface="Arial Unicode MS" pitchFamily="34" charset="-128"/>
              </a:rPr>
              <a:t>Alpha particles</a:t>
            </a:r>
            <a:r>
              <a:rPr lang="en-US">
                <a:ea typeface="Arial Unicode MS" pitchFamily="34" charset="-128"/>
                <a:cs typeface="Arial Unicode MS" pitchFamily="34" charset="-128"/>
              </a:rPr>
              <a:t> will be stopped by the dead layers of skin, so they are not an external hazard. However, many alpha emitters or their daughters also emit gammas which are penetrating and therefore may present an external hazard. Internally, alphas can be very damaging because they deposit all of their energy in a very small area. Based on their chemical properties, alpha emitters can be concentrated in specific tissues or organs. </a:t>
            </a:r>
            <a:endParaRPr lang="en-US"/>
          </a:p>
        </p:txBody>
      </p:sp>
      <p:sp>
        <p:nvSpPr>
          <p:cNvPr id="37892" name="Text Box 4"/>
          <p:cNvSpPr txBox="1">
            <a:spLocks noChangeArrowheads="1"/>
          </p:cNvSpPr>
          <p:nvPr/>
        </p:nvSpPr>
        <p:spPr bwMode="auto">
          <a:xfrm>
            <a:off x="212725" y="2986088"/>
            <a:ext cx="8702675" cy="1616075"/>
          </a:xfrm>
          <a:prstGeom prst="rect">
            <a:avLst/>
          </a:prstGeom>
          <a:noFill/>
          <a:ln w="9525">
            <a:noFill/>
            <a:miter lim="800000"/>
            <a:headEnd/>
            <a:tailEnd/>
          </a:ln>
          <a:effectLst/>
        </p:spPr>
        <p:txBody>
          <a:bodyPr>
            <a:spAutoFit/>
          </a:bodyPr>
          <a:lstStyle/>
          <a:p>
            <a:r>
              <a:rPr lang="en-US">
                <a:cs typeface="Times New Roman" pitchFamily="18" charset="0"/>
              </a:rPr>
              <a:t>Externally, </a:t>
            </a:r>
            <a:r>
              <a:rPr lang="en-US" b="1">
                <a:cs typeface="Times New Roman" pitchFamily="18" charset="0"/>
              </a:rPr>
              <a:t>beta particles</a:t>
            </a:r>
            <a:r>
              <a:rPr lang="en-US">
                <a:cs typeface="Times New Roman" pitchFamily="18" charset="0"/>
              </a:rPr>
              <a:t> can deliver a dose to the skin or the tissues of the eye. Many beta emitters also emit gammas. A large activity of a high energy beta emitter can create a significant exposure from bremsstrahlung x-rays produced in shielding material. Internally, betas can be more damaging, especially when concentrated in specific tissues or organs.</a:t>
            </a:r>
            <a:r>
              <a:rPr lang="en-US"/>
              <a:t> </a:t>
            </a:r>
          </a:p>
        </p:txBody>
      </p:sp>
      <p:sp>
        <p:nvSpPr>
          <p:cNvPr id="37893" name="Text Box 5"/>
          <p:cNvSpPr txBox="1">
            <a:spLocks noChangeArrowheads="1"/>
          </p:cNvSpPr>
          <p:nvPr/>
        </p:nvSpPr>
        <p:spPr bwMode="auto">
          <a:xfrm>
            <a:off x="304800" y="4953000"/>
            <a:ext cx="8626475" cy="1311275"/>
          </a:xfrm>
          <a:prstGeom prst="rect">
            <a:avLst/>
          </a:prstGeom>
          <a:noFill/>
          <a:ln w="9525">
            <a:noFill/>
            <a:miter lim="800000"/>
            <a:headEnd/>
            <a:tailEnd/>
          </a:ln>
          <a:effectLst/>
        </p:spPr>
        <p:txBody>
          <a:bodyPr>
            <a:spAutoFit/>
          </a:bodyPr>
          <a:lstStyle/>
          <a:p>
            <a:r>
              <a:rPr lang="en-US">
                <a:ea typeface="Arial Unicode MS" pitchFamily="34" charset="-128"/>
                <a:cs typeface="Arial Unicode MS" pitchFamily="34" charset="-128"/>
              </a:rPr>
              <a:t>Externally, the hazard from low energy (&lt; 30 keV) </a:t>
            </a:r>
            <a:r>
              <a:rPr lang="en-US" b="1">
                <a:ea typeface="Arial Unicode MS" pitchFamily="34" charset="-128"/>
                <a:cs typeface="Arial Unicode MS" pitchFamily="34" charset="-128"/>
              </a:rPr>
              <a:t>gammas and x-rays</a:t>
            </a:r>
            <a:r>
              <a:rPr lang="en-US">
                <a:ea typeface="Arial Unicode MS" pitchFamily="34" charset="-128"/>
                <a:cs typeface="Arial Unicode MS" pitchFamily="34" charset="-128"/>
              </a:rPr>
              <a:t> is primarily to the skin or the tissues of the eye. Higher energies are more penetrating and therefore a whole body hazard. Internally, gamma emitters can affect not only the tissues or organs in which they are deposited, but also surrounding tissues.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0" y="685800"/>
            <a:ext cx="9144000" cy="1920875"/>
          </a:xfrm>
          <a:prstGeom prst="rect">
            <a:avLst/>
          </a:prstGeom>
          <a:noFill/>
          <a:ln w="9525">
            <a:noFill/>
            <a:miter lim="800000"/>
            <a:headEnd/>
            <a:tailEnd/>
          </a:ln>
          <a:effectLst/>
        </p:spPr>
        <p:txBody>
          <a:bodyPr>
            <a:spAutoFit/>
          </a:bodyPr>
          <a:lstStyle/>
          <a:p>
            <a:r>
              <a:rPr lang="en-US">
                <a:ea typeface="Arial Unicode MS" pitchFamily="34" charset="-128"/>
                <a:cs typeface="Arial Unicode MS" pitchFamily="34" charset="-128"/>
              </a:rPr>
              <a:t>Radiation causes atoms and molecules to become ionized or excited. These ionizations and excitations can result in: </a:t>
            </a:r>
          </a:p>
          <a:p>
            <a:pPr>
              <a:buFontTx/>
              <a:buChar char="•"/>
            </a:pPr>
            <a:r>
              <a:rPr lang="en-US"/>
              <a:t>Production of free radicals. </a:t>
            </a:r>
          </a:p>
          <a:p>
            <a:pPr>
              <a:buFontTx/>
              <a:buChar char="•"/>
            </a:pPr>
            <a:r>
              <a:rPr lang="en-US"/>
              <a:t>Breakage of chemical bonds. </a:t>
            </a:r>
          </a:p>
          <a:p>
            <a:pPr>
              <a:buFontTx/>
              <a:buChar char="•"/>
            </a:pPr>
            <a:r>
              <a:rPr lang="en-US"/>
              <a:t>Production of new chemical bonds and cross-linkage between macromolecules. </a:t>
            </a:r>
          </a:p>
          <a:p>
            <a:pPr>
              <a:buFontTx/>
              <a:buChar char="•"/>
            </a:pPr>
            <a:r>
              <a:rPr lang="en-US"/>
              <a:t>Damage to molecules which regulate vital cell processes (e.g. DNA, RNA, proteins). </a:t>
            </a:r>
          </a:p>
        </p:txBody>
      </p:sp>
      <p:sp>
        <p:nvSpPr>
          <p:cNvPr id="38915" name="Text Box 3"/>
          <p:cNvSpPr txBox="1">
            <a:spLocks noChangeArrowheads="1"/>
          </p:cNvSpPr>
          <p:nvPr/>
        </p:nvSpPr>
        <p:spPr bwMode="auto">
          <a:xfrm>
            <a:off x="381000" y="0"/>
            <a:ext cx="8337550" cy="641350"/>
          </a:xfrm>
          <a:prstGeom prst="rect">
            <a:avLst/>
          </a:prstGeom>
          <a:noFill/>
          <a:ln w="9525">
            <a:noFill/>
            <a:miter lim="800000"/>
            <a:headEnd/>
            <a:tailEnd/>
          </a:ln>
          <a:effectLst/>
        </p:spPr>
        <p:txBody>
          <a:bodyPr wrap="none">
            <a:spAutoFit/>
          </a:bodyPr>
          <a:lstStyle/>
          <a:p>
            <a:r>
              <a:rPr lang="en-US" sz="3600" b="1"/>
              <a:t>Biological Effects of radiation (continued)</a:t>
            </a:r>
          </a:p>
        </p:txBody>
      </p:sp>
      <p:sp>
        <p:nvSpPr>
          <p:cNvPr id="38916" name="Text Box 4"/>
          <p:cNvSpPr txBox="1">
            <a:spLocks noChangeArrowheads="1"/>
          </p:cNvSpPr>
          <p:nvPr/>
        </p:nvSpPr>
        <p:spPr bwMode="auto">
          <a:xfrm>
            <a:off x="0" y="2590800"/>
            <a:ext cx="8855075" cy="4054475"/>
          </a:xfrm>
          <a:prstGeom prst="rect">
            <a:avLst/>
          </a:prstGeom>
          <a:noFill/>
          <a:ln w="9525">
            <a:noFill/>
            <a:miter lim="800000"/>
            <a:headEnd/>
            <a:tailEnd/>
          </a:ln>
          <a:effectLst/>
        </p:spPr>
        <p:txBody>
          <a:bodyPr>
            <a:spAutoFit/>
          </a:bodyPr>
          <a:lstStyle/>
          <a:p>
            <a:r>
              <a:rPr lang="en-US" b="1">
                <a:cs typeface="Times New Roman" pitchFamily="18" charset="0"/>
              </a:rPr>
              <a:t>TISSUE SENSITIVITY:  T</a:t>
            </a:r>
            <a:r>
              <a:rPr lang="en-US">
                <a:ea typeface="Arial Unicode MS" pitchFamily="34" charset="-128"/>
                <a:cs typeface="Arial Unicode MS" pitchFamily="34" charset="-128"/>
              </a:rPr>
              <a:t>he radiation sensitivity of a tissue varies directly with the rate of proliferation of its cells and inversely with the degree of differentiation. </a:t>
            </a:r>
          </a:p>
          <a:p>
            <a:endParaRPr lang="en-US" sz="1000">
              <a:ea typeface="Arial Unicode MS" pitchFamily="34" charset="-128"/>
              <a:cs typeface="Arial Unicode MS" pitchFamily="34" charset="-128"/>
            </a:endParaRPr>
          </a:p>
          <a:p>
            <a:r>
              <a:rPr lang="en-US" b="1">
                <a:cs typeface="Times New Roman" pitchFamily="18" charset="0"/>
              </a:rPr>
              <a:t>EFFECTS OF ACUTE HIGH RADIATION DOSES:  </a:t>
            </a:r>
            <a:r>
              <a:rPr lang="en-US">
                <a:ea typeface="Arial Unicode MS" pitchFamily="34" charset="-128"/>
                <a:cs typeface="Arial Unicode MS" pitchFamily="34" charset="-128"/>
              </a:rPr>
              <a:t>A whole body radiation dose of greater than 25 to 50 rem received in a short time results in the clinical 'acute radiation syndrome.' This syndrome can result in disruption of the functions of the bone marrow system (&gt;25 rem), the gastro-intestinal system (&gt;500 rem), and the central nervous system (&gt;2000 rem). An acute dose over 300 rem can be lethal. </a:t>
            </a:r>
          </a:p>
          <a:p>
            <a:endParaRPr lang="en-US" sz="1000">
              <a:ea typeface="Arial Unicode MS" pitchFamily="34" charset="-128"/>
              <a:cs typeface="Arial Unicode MS" pitchFamily="34" charset="-128"/>
            </a:endParaRPr>
          </a:p>
          <a:p>
            <a:r>
              <a:rPr lang="en-US" b="1">
                <a:cs typeface="Times New Roman" pitchFamily="18" charset="0"/>
              </a:rPr>
              <a:t>EFFECTS OF LOW RADIATION DOSES</a:t>
            </a:r>
            <a:endParaRPr lang="en-US" b="1">
              <a:ea typeface="Arial Unicode MS" pitchFamily="34" charset="-128"/>
              <a:cs typeface="Arial Unicode MS" pitchFamily="34" charset="-128"/>
            </a:endParaRPr>
          </a:p>
          <a:p>
            <a:r>
              <a:rPr lang="en-US">
                <a:ea typeface="Arial Unicode MS" pitchFamily="34" charset="-128"/>
                <a:cs typeface="Arial Unicode MS" pitchFamily="34" charset="-128"/>
              </a:rPr>
              <a:t>There is no disease uniquely associated with low radiation doses. </a:t>
            </a:r>
          </a:p>
          <a:p>
            <a:r>
              <a:rPr lang="en-US">
                <a:cs typeface="Times New Roman" pitchFamily="18" charset="0"/>
              </a:rPr>
              <a:t>Immediate effects are not seen below doses of 25 rem. Latent effects may appear years after a dose is received. The effect of greatest concern is the development of some form of cancer. </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762000" y="0"/>
            <a:ext cx="7600950" cy="641350"/>
          </a:xfrm>
          <a:prstGeom prst="rect">
            <a:avLst/>
          </a:prstGeom>
          <a:noFill/>
          <a:ln w="9525">
            <a:noFill/>
            <a:miter lim="800000"/>
            <a:headEnd/>
            <a:tailEnd/>
          </a:ln>
          <a:effectLst/>
        </p:spPr>
        <p:txBody>
          <a:bodyPr wrap="none">
            <a:spAutoFit/>
          </a:bodyPr>
          <a:lstStyle/>
          <a:p>
            <a:r>
              <a:rPr lang="en-US" sz="3600" b="1">
                <a:cs typeface="Times New Roman" pitchFamily="18" charset="0"/>
              </a:rPr>
              <a:t>Methods of controlling radiation dose</a:t>
            </a:r>
            <a:r>
              <a:rPr lang="en-US" sz="2400"/>
              <a:t> </a:t>
            </a:r>
          </a:p>
        </p:txBody>
      </p:sp>
      <p:sp>
        <p:nvSpPr>
          <p:cNvPr id="16392" name="Text Box 8"/>
          <p:cNvSpPr txBox="1">
            <a:spLocks noChangeArrowheads="1"/>
          </p:cNvSpPr>
          <p:nvPr/>
        </p:nvSpPr>
        <p:spPr bwMode="auto">
          <a:xfrm>
            <a:off x="212725" y="4648200"/>
            <a:ext cx="8931275" cy="822325"/>
          </a:xfrm>
          <a:prstGeom prst="rect">
            <a:avLst/>
          </a:prstGeom>
          <a:noFill/>
          <a:ln w="9525">
            <a:noFill/>
            <a:miter lim="800000"/>
            <a:headEnd/>
            <a:tailEnd/>
          </a:ln>
          <a:effectLst/>
        </p:spPr>
        <p:txBody>
          <a:bodyPr>
            <a:spAutoFit/>
          </a:bodyPr>
          <a:lstStyle/>
          <a:p>
            <a:r>
              <a:rPr lang="en-US" sz="1200" b="1"/>
              <a:t> </a:t>
            </a:r>
            <a:r>
              <a:rPr lang="en-US" sz="2400" b="1"/>
              <a:t>Plan</a:t>
            </a:r>
            <a:r>
              <a:rPr lang="en-US" sz="2400"/>
              <a:t>:  Design your experiment and safety considerations to reduce </a:t>
            </a:r>
          </a:p>
          <a:p>
            <a:r>
              <a:rPr lang="en-US" sz="1200"/>
              <a:t> </a:t>
            </a:r>
            <a:r>
              <a:rPr lang="en-US" sz="2400"/>
              <a:t>exposure to </a:t>
            </a:r>
            <a:r>
              <a:rPr lang="en-US" sz="2400" b="1"/>
              <a:t>A</a:t>
            </a:r>
            <a:r>
              <a:rPr lang="en-US" sz="2400"/>
              <a:t>s </a:t>
            </a:r>
            <a:r>
              <a:rPr lang="en-US" sz="2400" b="1"/>
              <a:t>L</a:t>
            </a:r>
            <a:r>
              <a:rPr lang="en-US" sz="2400"/>
              <a:t>ow </a:t>
            </a:r>
            <a:r>
              <a:rPr lang="en-US" sz="2400" b="1"/>
              <a:t>A</a:t>
            </a:r>
            <a:r>
              <a:rPr lang="en-US" sz="2400"/>
              <a:t>s </a:t>
            </a:r>
            <a:r>
              <a:rPr lang="en-US" sz="2400" b="1"/>
              <a:t>R</a:t>
            </a:r>
            <a:r>
              <a:rPr lang="en-US" sz="2400"/>
              <a:t>easonably </a:t>
            </a:r>
            <a:r>
              <a:rPr lang="en-US" sz="2400" b="1"/>
              <a:t>A</a:t>
            </a:r>
            <a:r>
              <a:rPr lang="en-US" sz="2400"/>
              <a:t>chievable (</a:t>
            </a:r>
            <a:r>
              <a:rPr lang="en-US" sz="2400" b="1"/>
              <a:t>ALARA</a:t>
            </a:r>
            <a:r>
              <a:rPr lang="en-US" sz="2400"/>
              <a:t>).</a:t>
            </a:r>
          </a:p>
        </p:txBody>
      </p:sp>
      <p:sp>
        <p:nvSpPr>
          <p:cNvPr id="16393" name="Text Box 9"/>
          <p:cNvSpPr txBox="1">
            <a:spLocks noChangeArrowheads="1"/>
          </p:cNvSpPr>
          <p:nvPr/>
        </p:nvSpPr>
        <p:spPr bwMode="auto">
          <a:xfrm>
            <a:off x="228600" y="5562600"/>
            <a:ext cx="8426450" cy="822325"/>
          </a:xfrm>
          <a:prstGeom prst="rect">
            <a:avLst/>
          </a:prstGeom>
          <a:noFill/>
          <a:ln w="9525">
            <a:noFill/>
            <a:miter lim="800000"/>
            <a:headEnd/>
            <a:tailEnd/>
          </a:ln>
          <a:effectLst/>
        </p:spPr>
        <p:txBody>
          <a:bodyPr wrap="none">
            <a:spAutoFit/>
          </a:bodyPr>
          <a:lstStyle/>
          <a:p>
            <a:r>
              <a:rPr lang="en-US" sz="2400" b="1"/>
              <a:t>Control</a:t>
            </a:r>
            <a:r>
              <a:rPr lang="en-US" sz="2400"/>
              <a:t>:  Utilize proper pipetting techniques and safety equipment,</a:t>
            </a:r>
          </a:p>
          <a:p>
            <a:r>
              <a:rPr lang="en-US" sz="2400"/>
              <a:t>and monitor frequently.</a:t>
            </a:r>
          </a:p>
        </p:txBody>
      </p:sp>
      <p:sp>
        <p:nvSpPr>
          <p:cNvPr id="16394" name="Text Box 10"/>
          <p:cNvSpPr txBox="1">
            <a:spLocks noChangeArrowheads="1"/>
          </p:cNvSpPr>
          <p:nvPr/>
        </p:nvSpPr>
        <p:spPr bwMode="auto">
          <a:xfrm>
            <a:off x="685800" y="1600200"/>
            <a:ext cx="7542213" cy="2528888"/>
          </a:xfrm>
          <a:prstGeom prst="rect">
            <a:avLst/>
          </a:prstGeom>
          <a:noFill/>
          <a:ln w="9525">
            <a:noFill/>
            <a:miter lim="800000"/>
            <a:headEnd/>
            <a:tailEnd/>
          </a:ln>
          <a:effectLst/>
        </p:spPr>
        <p:txBody>
          <a:bodyPr wrap="none">
            <a:spAutoFit/>
          </a:bodyPr>
          <a:lstStyle/>
          <a:p>
            <a:r>
              <a:rPr lang="en-US" sz="3200" b="1"/>
              <a:t>Plan, </a:t>
            </a:r>
          </a:p>
          <a:p>
            <a:r>
              <a:rPr lang="en-US" sz="3200" b="1"/>
              <a:t>         Control, </a:t>
            </a:r>
          </a:p>
          <a:p>
            <a:r>
              <a:rPr lang="en-US" sz="3200" b="1"/>
              <a:t>                       Time, </a:t>
            </a:r>
          </a:p>
          <a:p>
            <a:r>
              <a:rPr lang="en-US" sz="3200" b="1"/>
              <a:t>                                 Distance, </a:t>
            </a:r>
          </a:p>
          <a:p>
            <a:r>
              <a:rPr lang="en-US" sz="3200" b="1"/>
              <a:t>                                                 and Shielding</a:t>
            </a:r>
          </a:p>
        </p:txBody>
      </p:sp>
      <p:pic>
        <p:nvPicPr>
          <p:cNvPr id="16395" name="Picture 11"/>
          <p:cNvPicPr>
            <a:picLocks noChangeAspect="1" noChangeArrowheads="1"/>
          </p:cNvPicPr>
          <p:nvPr/>
        </p:nvPicPr>
        <p:blipFill>
          <a:blip r:embed="rId2" cstate="print"/>
          <a:srcRect/>
          <a:stretch>
            <a:fillRect/>
          </a:stretch>
        </p:blipFill>
        <p:spPr bwMode="auto">
          <a:xfrm>
            <a:off x="5486400" y="914400"/>
            <a:ext cx="2981325" cy="16954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descr="time near source"/>
          <p:cNvPicPr>
            <a:picLocks noChangeAspect="1" noChangeArrowheads="1"/>
          </p:cNvPicPr>
          <p:nvPr/>
        </p:nvPicPr>
        <p:blipFill>
          <a:blip r:embed="rId2" cstate="print"/>
          <a:srcRect/>
          <a:stretch>
            <a:fillRect/>
          </a:stretch>
        </p:blipFill>
        <p:spPr bwMode="auto">
          <a:xfrm>
            <a:off x="6781800" y="752475"/>
            <a:ext cx="2362200" cy="2132013"/>
          </a:xfrm>
          <a:prstGeom prst="rect">
            <a:avLst/>
          </a:prstGeom>
          <a:noFill/>
        </p:spPr>
      </p:pic>
      <p:pic>
        <p:nvPicPr>
          <p:cNvPr id="44037" name="Picture 5" descr="shielding from source"/>
          <p:cNvPicPr>
            <a:picLocks noChangeAspect="1" noChangeArrowheads="1"/>
          </p:cNvPicPr>
          <p:nvPr/>
        </p:nvPicPr>
        <p:blipFill>
          <a:blip r:embed="rId3" cstate="print"/>
          <a:srcRect/>
          <a:stretch>
            <a:fillRect/>
          </a:stretch>
        </p:blipFill>
        <p:spPr bwMode="auto">
          <a:xfrm>
            <a:off x="5410200" y="4706938"/>
            <a:ext cx="3733800" cy="2151062"/>
          </a:xfrm>
          <a:prstGeom prst="rect">
            <a:avLst/>
          </a:prstGeom>
          <a:noFill/>
        </p:spPr>
      </p:pic>
      <p:pic>
        <p:nvPicPr>
          <p:cNvPr id="44039" name="Picture 7" descr="distance from source"/>
          <p:cNvPicPr>
            <a:picLocks noChangeAspect="1" noChangeArrowheads="1"/>
          </p:cNvPicPr>
          <p:nvPr/>
        </p:nvPicPr>
        <p:blipFill>
          <a:blip r:embed="rId4" cstate="print"/>
          <a:srcRect/>
          <a:stretch>
            <a:fillRect/>
          </a:stretch>
        </p:blipFill>
        <p:spPr bwMode="auto">
          <a:xfrm>
            <a:off x="4495800" y="3124200"/>
            <a:ext cx="4648200" cy="1416050"/>
          </a:xfrm>
          <a:prstGeom prst="rect">
            <a:avLst/>
          </a:prstGeom>
          <a:noFill/>
        </p:spPr>
      </p:pic>
      <p:sp>
        <p:nvSpPr>
          <p:cNvPr id="44041" name="Text Box 9"/>
          <p:cNvSpPr txBox="1">
            <a:spLocks noChangeArrowheads="1"/>
          </p:cNvSpPr>
          <p:nvPr/>
        </p:nvSpPr>
        <p:spPr bwMode="auto">
          <a:xfrm>
            <a:off x="0" y="685800"/>
            <a:ext cx="6324600" cy="822325"/>
          </a:xfrm>
          <a:prstGeom prst="rect">
            <a:avLst/>
          </a:prstGeom>
          <a:noFill/>
          <a:ln w="9525">
            <a:noFill/>
            <a:miter lim="800000"/>
            <a:headEnd/>
            <a:tailEnd/>
          </a:ln>
          <a:effectLst/>
        </p:spPr>
        <p:txBody>
          <a:bodyPr>
            <a:spAutoFit/>
          </a:bodyPr>
          <a:lstStyle/>
          <a:p>
            <a:r>
              <a:rPr lang="en-US" sz="2400" b="1"/>
              <a:t>Time</a:t>
            </a:r>
            <a:r>
              <a:rPr lang="en-US" sz="2400"/>
              <a:t>:  </a:t>
            </a:r>
            <a:r>
              <a:rPr lang="en-US" sz="2400">
                <a:cs typeface="Times New Roman" pitchFamily="18" charset="0"/>
              </a:rPr>
              <a:t>Minimize the time spent handling or in the vicinity of radiation sources.</a:t>
            </a:r>
            <a:r>
              <a:rPr lang="en-US" sz="2400"/>
              <a:t> </a:t>
            </a:r>
          </a:p>
        </p:txBody>
      </p:sp>
      <p:sp>
        <p:nvSpPr>
          <p:cNvPr id="44042" name="Text Box 10"/>
          <p:cNvSpPr txBox="1">
            <a:spLocks noChangeArrowheads="1"/>
          </p:cNvSpPr>
          <p:nvPr/>
        </p:nvSpPr>
        <p:spPr bwMode="auto">
          <a:xfrm>
            <a:off x="0" y="1600200"/>
            <a:ext cx="6553200" cy="1552575"/>
          </a:xfrm>
          <a:prstGeom prst="rect">
            <a:avLst/>
          </a:prstGeom>
          <a:noFill/>
          <a:ln w="9525">
            <a:noFill/>
            <a:miter lim="800000"/>
            <a:headEnd/>
            <a:tailEnd/>
          </a:ln>
          <a:effectLst/>
        </p:spPr>
        <p:txBody>
          <a:bodyPr>
            <a:spAutoFit/>
          </a:bodyPr>
          <a:lstStyle/>
          <a:p>
            <a:r>
              <a:rPr lang="en-US" sz="2400" b="1"/>
              <a:t>Distance</a:t>
            </a:r>
            <a:r>
              <a:rPr lang="en-US" sz="2400"/>
              <a:t>:  </a:t>
            </a:r>
            <a:r>
              <a:rPr lang="en-US" sz="2400">
                <a:cs typeface="Times New Roman" pitchFamily="18" charset="0"/>
              </a:rPr>
              <a:t>Increasing the distance from a radiation source by the use of handling devices will reduce the dose received, since exposure rate decreases as 1/r</a:t>
            </a:r>
            <a:r>
              <a:rPr lang="en-US" sz="2400" baseline="30000">
                <a:cs typeface="Times New Roman" pitchFamily="18" charset="0"/>
              </a:rPr>
              <a:t>2</a:t>
            </a:r>
            <a:r>
              <a:rPr lang="en-US" sz="2400">
                <a:cs typeface="Times New Roman" pitchFamily="18" charset="0"/>
              </a:rPr>
              <a:t>, where r is the distance from a point source. </a:t>
            </a:r>
          </a:p>
        </p:txBody>
      </p:sp>
      <p:sp>
        <p:nvSpPr>
          <p:cNvPr id="44043" name="Text Box 11"/>
          <p:cNvSpPr txBox="1">
            <a:spLocks noChangeArrowheads="1"/>
          </p:cNvSpPr>
          <p:nvPr/>
        </p:nvSpPr>
        <p:spPr bwMode="auto">
          <a:xfrm>
            <a:off x="0" y="4210050"/>
            <a:ext cx="4724400" cy="2647950"/>
          </a:xfrm>
          <a:prstGeom prst="rect">
            <a:avLst/>
          </a:prstGeom>
          <a:noFill/>
          <a:ln w="9525">
            <a:noFill/>
            <a:miter lim="800000"/>
            <a:headEnd/>
            <a:tailEnd/>
          </a:ln>
          <a:effectLst/>
        </p:spPr>
        <p:txBody>
          <a:bodyPr>
            <a:spAutoFit/>
          </a:bodyPr>
          <a:lstStyle/>
          <a:p>
            <a:r>
              <a:rPr lang="en-US" sz="2400" b="1"/>
              <a:t>Shielding</a:t>
            </a:r>
            <a:r>
              <a:rPr lang="en-US" sz="2400"/>
              <a:t>:  Radiation can be absorbed by materials placed between the source of the radiation and the user.  The type of shielding that is the most appropriate to use depends on the nature of the penetrating power of the radiation.</a:t>
            </a:r>
          </a:p>
        </p:txBody>
      </p:sp>
      <p:sp>
        <p:nvSpPr>
          <p:cNvPr id="44044" name="Text Box 12"/>
          <p:cNvSpPr txBox="1">
            <a:spLocks noChangeArrowheads="1"/>
          </p:cNvSpPr>
          <p:nvPr/>
        </p:nvSpPr>
        <p:spPr bwMode="auto">
          <a:xfrm>
            <a:off x="0" y="0"/>
            <a:ext cx="8782050" cy="641350"/>
          </a:xfrm>
          <a:prstGeom prst="rect">
            <a:avLst/>
          </a:prstGeom>
          <a:noFill/>
          <a:ln w="9525">
            <a:noFill/>
            <a:miter lim="800000"/>
            <a:headEnd/>
            <a:tailEnd/>
          </a:ln>
          <a:effectLst/>
        </p:spPr>
        <p:txBody>
          <a:bodyPr wrap="none">
            <a:spAutoFit/>
          </a:bodyPr>
          <a:lstStyle/>
          <a:p>
            <a:r>
              <a:rPr lang="en-US" sz="3600" b="1">
                <a:cs typeface="Times New Roman" pitchFamily="18" charset="0"/>
              </a:rPr>
              <a:t>Methods of controlling radiation dose (cont)</a:t>
            </a:r>
            <a:endParaRPr lang="en-US" sz="2400"/>
          </a:p>
        </p:txBody>
      </p:sp>
      <p:grpSp>
        <p:nvGrpSpPr>
          <p:cNvPr id="44058" name="Group 26"/>
          <p:cNvGrpSpPr>
            <a:grpSpLocks/>
          </p:cNvGrpSpPr>
          <p:nvPr/>
        </p:nvGrpSpPr>
        <p:grpSpPr bwMode="auto">
          <a:xfrm>
            <a:off x="685800" y="3200400"/>
            <a:ext cx="3095625" cy="868363"/>
            <a:chOff x="134" y="1920"/>
            <a:chExt cx="1950" cy="547"/>
          </a:xfrm>
        </p:grpSpPr>
        <p:sp>
          <p:nvSpPr>
            <p:cNvPr id="44047" name="Text Box 15"/>
            <p:cNvSpPr txBox="1">
              <a:spLocks noChangeArrowheads="1"/>
            </p:cNvSpPr>
            <p:nvPr/>
          </p:nvSpPr>
          <p:spPr bwMode="auto">
            <a:xfrm>
              <a:off x="134" y="2025"/>
              <a:ext cx="605" cy="442"/>
            </a:xfrm>
            <a:prstGeom prst="rect">
              <a:avLst/>
            </a:prstGeom>
            <a:noFill/>
            <a:ln w="9525">
              <a:noFill/>
              <a:miter lim="800000"/>
              <a:headEnd/>
              <a:tailEnd/>
            </a:ln>
            <a:effectLst/>
          </p:spPr>
          <p:txBody>
            <a:bodyPr wrap="none">
              <a:spAutoFit/>
            </a:bodyPr>
            <a:lstStyle/>
            <a:p>
              <a:r>
                <a:rPr lang="en-US" u="sng"/>
                <a:t>Dose 2</a:t>
              </a:r>
              <a:r>
                <a:rPr lang="en-US"/>
                <a:t> </a:t>
              </a:r>
            </a:p>
            <a:p>
              <a:r>
                <a:rPr lang="en-US"/>
                <a:t>Dose 1</a:t>
              </a:r>
            </a:p>
          </p:txBody>
        </p:sp>
        <p:sp>
          <p:nvSpPr>
            <p:cNvPr id="44048" name="Text Box 16"/>
            <p:cNvSpPr txBox="1">
              <a:spLocks noChangeArrowheads="1"/>
            </p:cNvSpPr>
            <p:nvPr/>
          </p:nvSpPr>
          <p:spPr bwMode="auto">
            <a:xfrm>
              <a:off x="1008" y="2016"/>
              <a:ext cx="795" cy="442"/>
            </a:xfrm>
            <a:prstGeom prst="rect">
              <a:avLst/>
            </a:prstGeom>
            <a:noFill/>
            <a:ln w="9525">
              <a:noFill/>
              <a:miter lim="800000"/>
              <a:headEnd/>
              <a:tailEnd/>
            </a:ln>
            <a:effectLst/>
          </p:spPr>
          <p:txBody>
            <a:bodyPr wrap="none">
              <a:spAutoFit/>
            </a:bodyPr>
            <a:lstStyle/>
            <a:p>
              <a:r>
                <a:rPr lang="en-US" u="sng"/>
                <a:t>Distance 1</a:t>
              </a:r>
            </a:p>
            <a:p>
              <a:r>
                <a:rPr lang="en-US"/>
                <a:t>Distance 2</a:t>
              </a:r>
            </a:p>
          </p:txBody>
        </p:sp>
        <p:sp>
          <p:nvSpPr>
            <p:cNvPr id="44049" name="Text Box 17"/>
            <p:cNvSpPr txBox="1">
              <a:spLocks noChangeArrowheads="1"/>
            </p:cNvSpPr>
            <p:nvPr/>
          </p:nvSpPr>
          <p:spPr bwMode="auto">
            <a:xfrm>
              <a:off x="662" y="2090"/>
              <a:ext cx="224" cy="288"/>
            </a:xfrm>
            <a:prstGeom prst="rect">
              <a:avLst/>
            </a:prstGeom>
            <a:noFill/>
            <a:ln w="9525">
              <a:noFill/>
              <a:miter lim="800000"/>
              <a:headEnd/>
              <a:tailEnd/>
            </a:ln>
            <a:effectLst/>
          </p:spPr>
          <p:txBody>
            <a:bodyPr wrap="none">
              <a:spAutoFit/>
            </a:bodyPr>
            <a:lstStyle/>
            <a:p>
              <a:r>
                <a:rPr lang="en-US" sz="2400"/>
                <a:t>=</a:t>
              </a:r>
            </a:p>
          </p:txBody>
        </p:sp>
        <p:sp>
          <p:nvSpPr>
            <p:cNvPr id="44050" name="Line 18"/>
            <p:cNvSpPr>
              <a:spLocks noChangeShapeType="1"/>
            </p:cNvSpPr>
            <p:nvPr/>
          </p:nvSpPr>
          <p:spPr bwMode="auto">
            <a:xfrm>
              <a:off x="912" y="2064"/>
              <a:ext cx="0" cy="336"/>
            </a:xfrm>
            <a:prstGeom prst="line">
              <a:avLst/>
            </a:prstGeom>
            <a:noFill/>
            <a:ln w="9525">
              <a:solidFill>
                <a:schemeClr val="tx1"/>
              </a:solidFill>
              <a:round/>
              <a:headEnd/>
              <a:tailEnd/>
            </a:ln>
            <a:effectLst/>
          </p:spPr>
          <p:txBody>
            <a:bodyPr/>
            <a:lstStyle/>
            <a:p>
              <a:endParaRPr lang="en-US"/>
            </a:p>
          </p:txBody>
        </p:sp>
        <p:sp>
          <p:nvSpPr>
            <p:cNvPr id="44051" name="Line 19"/>
            <p:cNvSpPr>
              <a:spLocks noChangeShapeType="1"/>
            </p:cNvSpPr>
            <p:nvPr/>
          </p:nvSpPr>
          <p:spPr bwMode="auto">
            <a:xfrm>
              <a:off x="1872" y="2064"/>
              <a:ext cx="0" cy="336"/>
            </a:xfrm>
            <a:prstGeom prst="line">
              <a:avLst/>
            </a:prstGeom>
            <a:noFill/>
            <a:ln w="9525">
              <a:solidFill>
                <a:schemeClr val="tx1"/>
              </a:solidFill>
              <a:round/>
              <a:headEnd/>
              <a:tailEnd/>
            </a:ln>
            <a:effectLst/>
          </p:spPr>
          <p:txBody>
            <a:bodyPr/>
            <a:lstStyle/>
            <a:p>
              <a:endParaRPr lang="en-US"/>
            </a:p>
          </p:txBody>
        </p:sp>
        <p:sp>
          <p:nvSpPr>
            <p:cNvPr id="44053" name="Line 21"/>
            <p:cNvSpPr>
              <a:spLocks noChangeShapeType="1"/>
            </p:cNvSpPr>
            <p:nvPr/>
          </p:nvSpPr>
          <p:spPr bwMode="auto">
            <a:xfrm>
              <a:off x="1776" y="2400"/>
              <a:ext cx="96" cy="0"/>
            </a:xfrm>
            <a:prstGeom prst="line">
              <a:avLst/>
            </a:prstGeom>
            <a:noFill/>
            <a:ln w="9525">
              <a:solidFill>
                <a:schemeClr val="tx1"/>
              </a:solidFill>
              <a:round/>
              <a:headEnd/>
              <a:tailEnd/>
            </a:ln>
            <a:effectLst/>
          </p:spPr>
          <p:txBody>
            <a:bodyPr/>
            <a:lstStyle/>
            <a:p>
              <a:endParaRPr lang="en-US"/>
            </a:p>
          </p:txBody>
        </p:sp>
        <p:sp>
          <p:nvSpPr>
            <p:cNvPr id="44054" name="Line 22"/>
            <p:cNvSpPr>
              <a:spLocks noChangeShapeType="1"/>
            </p:cNvSpPr>
            <p:nvPr/>
          </p:nvSpPr>
          <p:spPr bwMode="auto">
            <a:xfrm>
              <a:off x="1776" y="2064"/>
              <a:ext cx="96" cy="0"/>
            </a:xfrm>
            <a:prstGeom prst="line">
              <a:avLst/>
            </a:prstGeom>
            <a:noFill/>
            <a:ln w="9525">
              <a:solidFill>
                <a:schemeClr val="tx1"/>
              </a:solidFill>
              <a:round/>
              <a:headEnd/>
              <a:tailEnd/>
            </a:ln>
            <a:effectLst/>
          </p:spPr>
          <p:txBody>
            <a:bodyPr/>
            <a:lstStyle/>
            <a:p>
              <a:endParaRPr lang="en-US"/>
            </a:p>
          </p:txBody>
        </p:sp>
        <p:sp>
          <p:nvSpPr>
            <p:cNvPr id="44055" name="Line 23"/>
            <p:cNvSpPr>
              <a:spLocks noChangeShapeType="1"/>
            </p:cNvSpPr>
            <p:nvPr/>
          </p:nvSpPr>
          <p:spPr bwMode="auto">
            <a:xfrm>
              <a:off x="912" y="2400"/>
              <a:ext cx="96" cy="0"/>
            </a:xfrm>
            <a:prstGeom prst="line">
              <a:avLst/>
            </a:prstGeom>
            <a:noFill/>
            <a:ln w="9525">
              <a:solidFill>
                <a:schemeClr val="tx1"/>
              </a:solidFill>
              <a:round/>
              <a:headEnd/>
              <a:tailEnd/>
            </a:ln>
            <a:effectLst/>
          </p:spPr>
          <p:txBody>
            <a:bodyPr/>
            <a:lstStyle/>
            <a:p>
              <a:endParaRPr lang="en-US"/>
            </a:p>
          </p:txBody>
        </p:sp>
        <p:sp>
          <p:nvSpPr>
            <p:cNvPr id="44056" name="Line 24"/>
            <p:cNvSpPr>
              <a:spLocks noChangeShapeType="1"/>
            </p:cNvSpPr>
            <p:nvPr/>
          </p:nvSpPr>
          <p:spPr bwMode="auto">
            <a:xfrm>
              <a:off x="912" y="2064"/>
              <a:ext cx="96" cy="0"/>
            </a:xfrm>
            <a:prstGeom prst="line">
              <a:avLst/>
            </a:prstGeom>
            <a:noFill/>
            <a:ln w="9525">
              <a:solidFill>
                <a:schemeClr val="tx1"/>
              </a:solidFill>
              <a:round/>
              <a:headEnd/>
              <a:tailEnd/>
            </a:ln>
            <a:effectLst/>
          </p:spPr>
          <p:txBody>
            <a:bodyPr/>
            <a:lstStyle/>
            <a:p>
              <a:endParaRPr lang="en-US"/>
            </a:p>
          </p:txBody>
        </p:sp>
        <p:sp>
          <p:nvSpPr>
            <p:cNvPr id="44057" name="Text Box 25"/>
            <p:cNvSpPr txBox="1">
              <a:spLocks noChangeArrowheads="1"/>
            </p:cNvSpPr>
            <p:nvPr/>
          </p:nvSpPr>
          <p:spPr bwMode="auto">
            <a:xfrm>
              <a:off x="1824" y="1920"/>
              <a:ext cx="260" cy="288"/>
            </a:xfrm>
            <a:prstGeom prst="rect">
              <a:avLst/>
            </a:prstGeom>
            <a:noFill/>
            <a:ln w="9525">
              <a:noFill/>
              <a:miter lim="800000"/>
              <a:headEnd/>
              <a:tailEnd/>
            </a:ln>
            <a:effectLst/>
          </p:spPr>
          <p:txBody>
            <a:bodyPr wrap="none">
              <a:spAutoFit/>
            </a:bodyPr>
            <a:lstStyle/>
            <a:p>
              <a:r>
                <a:rPr lang="en-US" sz="2400"/>
                <a:t> 2</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8566150" cy="641350"/>
          </a:xfrm>
          <a:prstGeom prst="rect">
            <a:avLst/>
          </a:prstGeom>
          <a:noFill/>
          <a:ln w="9525">
            <a:noFill/>
            <a:miter lim="800000"/>
            <a:headEnd/>
            <a:tailEnd/>
          </a:ln>
          <a:effectLst/>
        </p:spPr>
        <p:txBody>
          <a:bodyPr wrap="none">
            <a:spAutoFit/>
          </a:bodyPr>
          <a:lstStyle/>
          <a:p>
            <a:r>
              <a:rPr lang="en-US" sz="3600" b="1"/>
              <a:t>Penetrating power of radioactive emissions</a:t>
            </a:r>
          </a:p>
        </p:txBody>
      </p:sp>
      <p:sp>
        <p:nvSpPr>
          <p:cNvPr id="25604" name="Rectangle 4"/>
          <p:cNvSpPr>
            <a:spLocks noChangeArrowheads="1"/>
          </p:cNvSpPr>
          <p:nvPr/>
        </p:nvSpPr>
        <p:spPr bwMode="auto">
          <a:xfrm>
            <a:off x="2286000" y="1714500"/>
            <a:ext cx="9144000" cy="0"/>
          </a:xfrm>
          <a:prstGeom prst="rect">
            <a:avLst/>
          </a:prstGeom>
          <a:noFill/>
          <a:ln w="9525">
            <a:noFill/>
            <a:miter lim="800000"/>
            <a:headEnd/>
            <a:tailEnd/>
          </a:ln>
          <a:effectLst/>
        </p:spPr>
        <p:txBody>
          <a:bodyPr>
            <a:spAutoFit/>
          </a:bodyPr>
          <a:lstStyle/>
          <a:p>
            <a:endParaRPr lang="en-US"/>
          </a:p>
        </p:txBody>
      </p:sp>
      <p:pic>
        <p:nvPicPr>
          <p:cNvPr id="25603" name="Picture 3" descr="http://www.umich.edu/~radinfo/images/dist.gif"/>
          <p:cNvPicPr>
            <a:picLocks noChangeAspect="1" noChangeArrowheads="1"/>
          </p:cNvPicPr>
          <p:nvPr/>
        </p:nvPicPr>
        <p:blipFill>
          <a:blip r:embed="rId2" r:link="rId3" cstate="print"/>
          <a:srcRect/>
          <a:stretch>
            <a:fillRect/>
          </a:stretch>
        </p:blipFill>
        <p:spPr bwMode="auto">
          <a:xfrm>
            <a:off x="685800" y="838200"/>
            <a:ext cx="7543800" cy="5657850"/>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5073650" cy="1739900"/>
          </a:xfrm>
          <a:prstGeom prst="rect">
            <a:avLst/>
          </a:prstGeom>
          <a:noFill/>
          <a:ln w="9525">
            <a:noFill/>
            <a:miter lim="800000"/>
            <a:headEnd/>
            <a:tailEnd/>
          </a:ln>
          <a:effectLst/>
        </p:spPr>
        <p:txBody>
          <a:bodyPr wrap="none">
            <a:spAutoFit/>
          </a:bodyPr>
          <a:lstStyle/>
          <a:p>
            <a:r>
              <a:rPr lang="en-US" sz="3600" b="1"/>
              <a:t>Factors to consider </a:t>
            </a:r>
          </a:p>
          <a:p>
            <a:r>
              <a:rPr lang="en-US" sz="3600" b="1"/>
              <a:t>when selecting materials </a:t>
            </a:r>
          </a:p>
          <a:p>
            <a:r>
              <a:rPr lang="en-US" sz="3600" b="1"/>
              <a:t>and design of shielding</a:t>
            </a:r>
          </a:p>
        </p:txBody>
      </p:sp>
      <p:sp>
        <p:nvSpPr>
          <p:cNvPr id="27651" name="Text Box 3"/>
          <p:cNvSpPr txBox="1">
            <a:spLocks noChangeArrowheads="1"/>
          </p:cNvSpPr>
          <p:nvPr/>
        </p:nvSpPr>
        <p:spPr bwMode="auto">
          <a:xfrm>
            <a:off x="0" y="2057400"/>
            <a:ext cx="9144000" cy="4200525"/>
          </a:xfrm>
          <a:prstGeom prst="rect">
            <a:avLst/>
          </a:prstGeom>
          <a:noFill/>
          <a:ln w="9525">
            <a:noFill/>
            <a:miter lim="800000"/>
            <a:headEnd/>
            <a:tailEnd/>
          </a:ln>
          <a:effectLst/>
        </p:spPr>
        <p:txBody>
          <a:bodyPr>
            <a:spAutoFit/>
          </a:bodyPr>
          <a:lstStyle/>
          <a:p>
            <a:pPr>
              <a:buFontTx/>
              <a:buChar char="•"/>
            </a:pPr>
            <a:r>
              <a:rPr lang="en-US" sz="2400"/>
              <a:t>Persons outside the shadow cast by the </a:t>
            </a:r>
          </a:p>
          <a:p>
            <a:r>
              <a:rPr lang="en-US" sz="2400"/>
              <a:t>shield are not necessarily protected. </a:t>
            </a:r>
          </a:p>
          <a:p>
            <a:endParaRPr lang="en-US" sz="1000"/>
          </a:p>
          <a:p>
            <a:pPr>
              <a:buFontTx/>
              <a:buChar char="•"/>
            </a:pPr>
            <a:r>
              <a:rPr lang="en-US" sz="2400"/>
              <a:t>A wall or partition may not be a safe </a:t>
            </a:r>
          </a:p>
          <a:p>
            <a:r>
              <a:rPr lang="en-US" sz="2400"/>
              <a:t>shield for people on the other side. </a:t>
            </a:r>
          </a:p>
          <a:p>
            <a:endParaRPr lang="en-US" sz="1000"/>
          </a:p>
          <a:p>
            <a:pPr>
              <a:buFontTx/>
              <a:buChar char="•"/>
            </a:pPr>
            <a:r>
              <a:rPr lang="en-US" sz="2400">
                <a:cs typeface="Times New Roman" pitchFamily="18" charset="0"/>
              </a:rPr>
              <a:t>Radiation can be "scattered" around corners.</a:t>
            </a:r>
            <a:r>
              <a:rPr lang="en-US" sz="2400"/>
              <a:t> </a:t>
            </a:r>
          </a:p>
          <a:p>
            <a:endParaRPr lang="en-US" sz="1000"/>
          </a:p>
          <a:p>
            <a:pPr>
              <a:buFontTx/>
              <a:buChar char="•"/>
            </a:pPr>
            <a:r>
              <a:rPr lang="en-US" sz="2400">
                <a:cs typeface="Times New Roman" pitchFamily="18" charset="0"/>
              </a:rPr>
              <a:t>The absorption of high energy beta radiation (e.g. P-32 and Sr-90) in high Z materials such as lead and tungsten may result in the production of electromagnetic radiation (bremsstrahlung) which is more penetrating than the beta radiation that produced it. Low Z materials such as plastics and glass minimize the production of bremsstrahlung.</a:t>
            </a:r>
            <a:r>
              <a:rPr lang="en-US" sz="2400"/>
              <a:t> </a:t>
            </a:r>
          </a:p>
        </p:txBody>
      </p:sp>
      <p:pic>
        <p:nvPicPr>
          <p:cNvPr id="27653" name="Picture 5" descr="http://www.umich.edu/~radinfo/images/xray.gif"/>
          <p:cNvPicPr>
            <a:picLocks noChangeAspect="1" noChangeArrowheads="1"/>
          </p:cNvPicPr>
          <p:nvPr/>
        </p:nvPicPr>
        <p:blipFill>
          <a:blip r:embed="rId2" cstate="print"/>
          <a:srcRect/>
          <a:stretch>
            <a:fillRect/>
          </a:stretch>
        </p:blipFill>
        <p:spPr bwMode="auto">
          <a:xfrm>
            <a:off x="5105400" y="0"/>
            <a:ext cx="4038600" cy="303053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4400550" cy="1739900"/>
          </a:xfrm>
          <a:prstGeom prst="rect">
            <a:avLst/>
          </a:prstGeom>
          <a:noFill/>
          <a:ln w="9525">
            <a:noFill/>
            <a:miter lim="800000"/>
            <a:headEnd/>
            <a:tailEnd/>
          </a:ln>
          <a:effectLst/>
        </p:spPr>
        <p:txBody>
          <a:bodyPr wrap="none">
            <a:spAutoFit/>
          </a:bodyPr>
          <a:lstStyle/>
          <a:p>
            <a:r>
              <a:rPr lang="en-US" sz="3600" b="1">
                <a:cs typeface="Times New Roman" pitchFamily="18" charset="0"/>
              </a:rPr>
              <a:t>Radiation Detection </a:t>
            </a:r>
          </a:p>
          <a:p>
            <a:r>
              <a:rPr lang="en-US" sz="3600" b="1">
                <a:cs typeface="Times New Roman" pitchFamily="18" charset="0"/>
              </a:rPr>
              <a:t>Instrumentation:  gas</a:t>
            </a:r>
          </a:p>
          <a:p>
            <a:r>
              <a:rPr lang="en-US" sz="3600" b="1">
                <a:cs typeface="Times New Roman" pitchFamily="18" charset="0"/>
              </a:rPr>
              <a:t>filled detectors</a:t>
            </a:r>
            <a:r>
              <a:rPr lang="en-US" sz="2400"/>
              <a:t> </a:t>
            </a:r>
          </a:p>
        </p:txBody>
      </p:sp>
      <p:pic>
        <p:nvPicPr>
          <p:cNvPr id="17412" name="Picture 4" descr="http://www.umich.edu/~radinfo/images/dect1.gif"/>
          <p:cNvPicPr>
            <a:picLocks noChangeAspect="1" noChangeArrowheads="1"/>
          </p:cNvPicPr>
          <p:nvPr/>
        </p:nvPicPr>
        <p:blipFill>
          <a:blip r:embed="rId2" cstate="print"/>
          <a:srcRect/>
          <a:stretch>
            <a:fillRect/>
          </a:stretch>
        </p:blipFill>
        <p:spPr bwMode="auto">
          <a:xfrm>
            <a:off x="5105400" y="0"/>
            <a:ext cx="4038600" cy="3035300"/>
          </a:xfrm>
          <a:prstGeom prst="rect">
            <a:avLst/>
          </a:prstGeom>
          <a:noFill/>
        </p:spPr>
      </p:pic>
      <p:sp>
        <p:nvSpPr>
          <p:cNvPr id="17414" name="Text Box 6"/>
          <p:cNvSpPr txBox="1">
            <a:spLocks noChangeArrowheads="1"/>
          </p:cNvSpPr>
          <p:nvPr/>
        </p:nvSpPr>
        <p:spPr bwMode="auto">
          <a:xfrm>
            <a:off x="0" y="1654175"/>
            <a:ext cx="8931275" cy="5203825"/>
          </a:xfrm>
          <a:prstGeom prst="rect">
            <a:avLst/>
          </a:prstGeom>
          <a:noFill/>
          <a:ln w="9525">
            <a:noFill/>
            <a:miter lim="800000"/>
            <a:headEnd/>
            <a:tailEnd/>
          </a:ln>
          <a:effectLst/>
        </p:spPr>
        <p:txBody>
          <a:bodyPr>
            <a:spAutoFit/>
          </a:bodyPr>
          <a:lstStyle/>
          <a:p>
            <a:r>
              <a:rPr lang="en-US" sz="2400">
                <a:cs typeface="Times New Roman" pitchFamily="18" charset="0"/>
              </a:rPr>
              <a:t>This instrument works on the principle </a:t>
            </a:r>
          </a:p>
          <a:p>
            <a:r>
              <a:rPr lang="en-US" sz="2400">
                <a:cs typeface="Times New Roman" pitchFamily="18" charset="0"/>
              </a:rPr>
              <a:t>that as radiation passes through air or </a:t>
            </a:r>
          </a:p>
          <a:p>
            <a:r>
              <a:rPr lang="en-US" sz="2400">
                <a:cs typeface="Times New Roman" pitchFamily="18" charset="0"/>
              </a:rPr>
              <a:t>a specific gas, ionization of the molecules </a:t>
            </a:r>
          </a:p>
          <a:p>
            <a:r>
              <a:rPr lang="en-US" sz="2400">
                <a:cs typeface="Times New Roman" pitchFamily="18" charset="0"/>
              </a:rPr>
              <a:t>in the air occur. When a high voltage is </a:t>
            </a:r>
          </a:p>
          <a:p>
            <a:r>
              <a:rPr lang="en-US" sz="2400">
                <a:cs typeface="Times New Roman" pitchFamily="18" charset="0"/>
              </a:rPr>
              <a:t>placed between two areas of the gas filled space, the positive ions will be attracted to the negative side of the detector (the cathode) and the free electrons will travel to the positive side (the anode). These charges are collected by the anode and cathode which then form a very small current in the wires going to the detector. By placing a very sensitive current measuring device between the wires from the cathode and anode, the small current measured and displayed as a signal. The more radiation which enters the chamber, the more current displayed by the instrument.  The </a:t>
            </a:r>
            <a:r>
              <a:rPr lang="en-US" sz="2400" b="1">
                <a:cs typeface="Times New Roman" pitchFamily="18" charset="0"/>
              </a:rPr>
              <a:t>Geiger-Muller</a:t>
            </a:r>
            <a:r>
              <a:rPr lang="en-US" sz="2400">
                <a:cs typeface="Times New Roman" pitchFamily="18" charset="0"/>
              </a:rPr>
              <a:t> or GM detector used to measure very small amounts of radiation.</a:t>
            </a:r>
            <a:endParaRPr lang="en-US" sz="24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4197350" cy="2289175"/>
          </a:xfrm>
          <a:prstGeom prst="rect">
            <a:avLst/>
          </a:prstGeom>
          <a:noFill/>
          <a:ln w="9525">
            <a:noFill/>
            <a:miter lim="800000"/>
            <a:headEnd/>
            <a:tailEnd/>
          </a:ln>
          <a:effectLst/>
        </p:spPr>
        <p:txBody>
          <a:bodyPr wrap="none">
            <a:spAutoFit/>
          </a:bodyPr>
          <a:lstStyle/>
          <a:p>
            <a:r>
              <a:rPr lang="en-US" sz="3600" b="1">
                <a:cs typeface="Times New Roman" pitchFamily="18" charset="0"/>
              </a:rPr>
              <a:t>Radiation Detection </a:t>
            </a:r>
          </a:p>
          <a:p>
            <a:r>
              <a:rPr lang="en-US" sz="3600" b="1">
                <a:cs typeface="Times New Roman" pitchFamily="18" charset="0"/>
              </a:rPr>
              <a:t>Instrumentation:  </a:t>
            </a:r>
          </a:p>
          <a:p>
            <a:r>
              <a:rPr lang="en-US" sz="3600" b="1">
                <a:cs typeface="Times New Roman" pitchFamily="18" charset="0"/>
              </a:rPr>
              <a:t>solid scintillation </a:t>
            </a:r>
          </a:p>
          <a:p>
            <a:r>
              <a:rPr lang="en-US" sz="3600" b="1">
                <a:cs typeface="Times New Roman" pitchFamily="18" charset="0"/>
              </a:rPr>
              <a:t>detectors</a:t>
            </a:r>
            <a:r>
              <a:rPr lang="en-US" sz="2400"/>
              <a:t> </a:t>
            </a:r>
          </a:p>
        </p:txBody>
      </p:sp>
      <p:pic>
        <p:nvPicPr>
          <p:cNvPr id="29700" name="Picture 4" descr="http://www.umich.edu/~radinfo/images/dect2.gif"/>
          <p:cNvPicPr>
            <a:picLocks noChangeAspect="1" noChangeArrowheads="1"/>
          </p:cNvPicPr>
          <p:nvPr/>
        </p:nvPicPr>
        <p:blipFill>
          <a:blip r:embed="rId2" cstate="print"/>
          <a:srcRect/>
          <a:stretch>
            <a:fillRect/>
          </a:stretch>
        </p:blipFill>
        <p:spPr bwMode="auto">
          <a:xfrm>
            <a:off x="5105400" y="0"/>
            <a:ext cx="4038600" cy="3028950"/>
          </a:xfrm>
          <a:prstGeom prst="rect">
            <a:avLst/>
          </a:prstGeom>
          <a:noFill/>
        </p:spPr>
      </p:pic>
      <p:sp>
        <p:nvSpPr>
          <p:cNvPr id="29702" name="Text Box 6"/>
          <p:cNvSpPr txBox="1">
            <a:spLocks noChangeArrowheads="1"/>
          </p:cNvSpPr>
          <p:nvPr/>
        </p:nvSpPr>
        <p:spPr bwMode="auto">
          <a:xfrm>
            <a:off x="0" y="2590800"/>
            <a:ext cx="8915400" cy="3743325"/>
          </a:xfrm>
          <a:prstGeom prst="rect">
            <a:avLst/>
          </a:prstGeom>
          <a:noFill/>
          <a:ln w="9525">
            <a:noFill/>
            <a:miter lim="800000"/>
            <a:headEnd/>
            <a:tailEnd/>
          </a:ln>
          <a:effectLst/>
        </p:spPr>
        <p:txBody>
          <a:bodyPr>
            <a:spAutoFit/>
          </a:bodyPr>
          <a:lstStyle/>
          <a:p>
            <a:r>
              <a:rPr lang="en-US" sz="2400">
                <a:cs typeface="Times New Roman" pitchFamily="18" charset="0"/>
              </a:rPr>
              <a:t>The second most common type of </a:t>
            </a:r>
          </a:p>
          <a:p>
            <a:r>
              <a:rPr lang="en-US" sz="2400">
                <a:cs typeface="Times New Roman" pitchFamily="18" charset="0"/>
              </a:rPr>
              <a:t>radiation detecting instrument is the </a:t>
            </a:r>
          </a:p>
          <a:p>
            <a:r>
              <a:rPr lang="en-US" sz="2400" b="1">
                <a:cs typeface="Times New Roman" pitchFamily="18" charset="0"/>
              </a:rPr>
              <a:t>solid scintillation detector</a:t>
            </a:r>
            <a:r>
              <a:rPr lang="en-US" sz="2400">
                <a:cs typeface="Times New Roman" pitchFamily="18" charset="0"/>
              </a:rPr>
              <a:t>. The basic principle behind this instrument is the use of a special material which glows or “scintillates” when radiation interacts with it. The most common type of material is a type of salt called sodium-iodide. The light produced from the scintillation process is reflected through a clear window where it interacts with device called a photomultiplier tube.  The signal pulse is then detected and displayed.  Solid scintillation detectors are very sensitive radiation instruments and are used primarily to monitor Gamma rays.</a:t>
            </a:r>
            <a:endParaRPr lang="en-US" sz="2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685800" y="0"/>
            <a:ext cx="7778750" cy="1190625"/>
          </a:xfrm>
          <a:prstGeom prst="rect">
            <a:avLst/>
          </a:prstGeom>
          <a:noFill/>
          <a:ln w="9525">
            <a:noFill/>
            <a:miter lim="800000"/>
            <a:headEnd/>
            <a:tailEnd/>
          </a:ln>
          <a:effectLst/>
        </p:spPr>
        <p:txBody>
          <a:bodyPr wrap="none">
            <a:spAutoFit/>
          </a:bodyPr>
          <a:lstStyle/>
          <a:p>
            <a:r>
              <a:rPr lang="en-US" sz="3600" b="1">
                <a:cs typeface="Times New Roman" pitchFamily="18" charset="0"/>
              </a:rPr>
              <a:t>Radiation Detection Instrumentation:  </a:t>
            </a:r>
          </a:p>
          <a:p>
            <a:r>
              <a:rPr lang="en-US" sz="3600" b="1">
                <a:cs typeface="Times New Roman" pitchFamily="18" charset="0"/>
              </a:rPr>
              <a:t>liquid scintillation detectors</a:t>
            </a:r>
            <a:r>
              <a:rPr lang="en-US" sz="2400"/>
              <a:t> </a:t>
            </a:r>
          </a:p>
        </p:txBody>
      </p:sp>
      <p:sp>
        <p:nvSpPr>
          <p:cNvPr id="30723" name="Text Box 3"/>
          <p:cNvSpPr txBox="1">
            <a:spLocks noChangeArrowheads="1"/>
          </p:cNvSpPr>
          <p:nvPr/>
        </p:nvSpPr>
        <p:spPr bwMode="auto">
          <a:xfrm>
            <a:off x="0" y="3200400"/>
            <a:ext cx="8474075" cy="3378200"/>
          </a:xfrm>
          <a:prstGeom prst="rect">
            <a:avLst/>
          </a:prstGeom>
          <a:noFill/>
          <a:ln w="9525">
            <a:noFill/>
            <a:miter lim="800000"/>
            <a:headEnd/>
            <a:tailEnd/>
          </a:ln>
          <a:effectLst/>
        </p:spPr>
        <p:txBody>
          <a:bodyPr>
            <a:spAutoFit/>
          </a:bodyPr>
          <a:lstStyle/>
          <a:p>
            <a:r>
              <a:rPr lang="en-US" sz="2400" b="1">
                <a:ea typeface="Arial Unicode MS" pitchFamily="34" charset="-128"/>
                <a:cs typeface="Arial Unicode MS" pitchFamily="34" charset="-128"/>
              </a:rPr>
              <a:t>Liquid Scintillation Counters (LSC) </a:t>
            </a:r>
            <a:r>
              <a:rPr lang="en-US" sz="2400">
                <a:ea typeface="Arial Unicode MS" pitchFamily="34" charset="-128"/>
                <a:cs typeface="Arial Unicode MS" pitchFamily="34" charset="-128"/>
              </a:rPr>
              <a:t>must be used for analyzing </a:t>
            </a:r>
            <a:r>
              <a:rPr lang="en-US" sz="2400" baseline="30000">
                <a:ea typeface="Arial Unicode MS" pitchFamily="34" charset="-128"/>
                <a:cs typeface="Arial Unicode MS" pitchFamily="34" charset="-128"/>
              </a:rPr>
              <a:t>3</a:t>
            </a:r>
            <a:r>
              <a:rPr lang="en-US" sz="2400">
                <a:ea typeface="Arial Unicode MS" pitchFamily="34" charset="-128"/>
                <a:cs typeface="Arial Unicode MS" pitchFamily="34" charset="-128"/>
              </a:rPr>
              <a:t>H and other low energy beta emitters such and </a:t>
            </a:r>
            <a:r>
              <a:rPr lang="en-US" sz="2400" baseline="30000">
                <a:ea typeface="Arial Unicode MS" pitchFamily="34" charset="-128"/>
                <a:cs typeface="Arial Unicode MS" pitchFamily="34" charset="-128"/>
              </a:rPr>
              <a:t>35</a:t>
            </a:r>
            <a:r>
              <a:rPr lang="en-US" sz="2400">
                <a:ea typeface="Arial Unicode MS" pitchFamily="34" charset="-128"/>
                <a:cs typeface="Arial Unicode MS" pitchFamily="34" charset="-128"/>
              </a:rPr>
              <a:t>S and </a:t>
            </a:r>
            <a:r>
              <a:rPr lang="en-US" sz="2400" baseline="30000">
                <a:ea typeface="Arial Unicode MS" pitchFamily="34" charset="-128"/>
                <a:cs typeface="Arial Unicode MS" pitchFamily="34" charset="-128"/>
              </a:rPr>
              <a:t>14</a:t>
            </a:r>
            <a:r>
              <a:rPr lang="en-US" sz="2400">
                <a:ea typeface="Arial Unicode MS" pitchFamily="34" charset="-128"/>
                <a:cs typeface="Arial Unicode MS" pitchFamily="34" charset="-128"/>
              </a:rPr>
              <a:t>C. The LSC is used in combination with a scintillation fluid that emits light when radiation interacts with it; the amount of light emitted is proportional to the amount of radiation present. The beta decay electron emitted by the radioactive isotope in the sample excites the solvent molecule, which in turn transfers the energy to the solute, or fluor. The energy emission of the solute (the light photon) is converted into an electrical signal by a photomultiplier tube.</a:t>
            </a:r>
            <a:endParaRPr lang="en-US" sz="2400"/>
          </a:p>
        </p:txBody>
      </p:sp>
      <p:pic>
        <p:nvPicPr>
          <p:cNvPr id="30725" name="Picture 5" descr="http://laxmi.nuc.ucla.edu:8248/M248_99/autorad/Scint/scint_process.gif"/>
          <p:cNvPicPr>
            <a:picLocks noChangeAspect="1" noChangeArrowheads="1"/>
          </p:cNvPicPr>
          <p:nvPr/>
        </p:nvPicPr>
        <p:blipFill>
          <a:blip r:embed="rId2" cstate="print"/>
          <a:srcRect/>
          <a:stretch>
            <a:fillRect/>
          </a:stretch>
        </p:blipFill>
        <p:spPr bwMode="auto">
          <a:xfrm>
            <a:off x="1143000" y="1371600"/>
            <a:ext cx="6286500" cy="17145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990600" y="0"/>
            <a:ext cx="7067550" cy="641350"/>
          </a:xfrm>
          <a:prstGeom prst="rect">
            <a:avLst/>
          </a:prstGeom>
          <a:noFill/>
          <a:ln w="9525">
            <a:noFill/>
            <a:miter lim="800000"/>
            <a:headEnd/>
            <a:tailEnd/>
          </a:ln>
          <a:effectLst/>
        </p:spPr>
        <p:txBody>
          <a:bodyPr wrap="none">
            <a:spAutoFit/>
          </a:bodyPr>
          <a:lstStyle/>
          <a:p>
            <a:r>
              <a:rPr lang="en-US" sz="3600" b="1"/>
              <a:t>Survey monitoring:  G-M detectors</a:t>
            </a:r>
          </a:p>
        </p:txBody>
      </p:sp>
      <p:sp>
        <p:nvSpPr>
          <p:cNvPr id="18435" name="Text Box 3"/>
          <p:cNvSpPr txBox="1">
            <a:spLocks noChangeArrowheads="1"/>
          </p:cNvSpPr>
          <p:nvPr/>
        </p:nvSpPr>
        <p:spPr bwMode="auto">
          <a:xfrm>
            <a:off x="0" y="838200"/>
            <a:ext cx="8924925" cy="457200"/>
          </a:xfrm>
          <a:prstGeom prst="rect">
            <a:avLst/>
          </a:prstGeom>
          <a:noFill/>
          <a:ln w="9525">
            <a:noFill/>
            <a:miter lim="800000"/>
            <a:headEnd/>
            <a:tailEnd/>
          </a:ln>
          <a:effectLst/>
        </p:spPr>
        <p:txBody>
          <a:bodyPr wrap="none">
            <a:spAutoFit/>
          </a:bodyPr>
          <a:lstStyle/>
          <a:p>
            <a:r>
              <a:rPr lang="en-US" sz="2400"/>
              <a:t>Using G-M detector to monitor energetic beta or weak gamma emitters:</a:t>
            </a:r>
          </a:p>
        </p:txBody>
      </p:sp>
      <p:sp>
        <p:nvSpPr>
          <p:cNvPr id="18436" name="Text Box 4"/>
          <p:cNvSpPr txBox="1">
            <a:spLocks noChangeArrowheads="1"/>
          </p:cNvSpPr>
          <p:nvPr/>
        </p:nvSpPr>
        <p:spPr bwMode="auto">
          <a:xfrm>
            <a:off x="0" y="1524000"/>
            <a:ext cx="8778875" cy="4664075"/>
          </a:xfrm>
          <a:prstGeom prst="rect">
            <a:avLst/>
          </a:prstGeom>
          <a:noFill/>
          <a:ln w="9525">
            <a:noFill/>
            <a:miter lim="800000"/>
            <a:headEnd/>
            <a:tailEnd/>
          </a:ln>
          <a:effectLst/>
        </p:spPr>
        <p:txBody>
          <a:bodyPr>
            <a:spAutoFit/>
          </a:bodyPr>
          <a:lstStyle/>
          <a:p>
            <a:r>
              <a:rPr lang="en-US">
                <a:cs typeface="Times New Roman" pitchFamily="18" charset="0"/>
              </a:rPr>
              <a:t>In this type of meter, an ionization in the detector results in a large output pulse that causes meter and audio responses. All initial ionizing events produce the same size output pulse. Therefore, the meter does not differentiate among types or energies of radiation. </a:t>
            </a:r>
          </a:p>
          <a:p>
            <a:endParaRPr lang="en-US" sz="1000">
              <a:ea typeface="Arial Unicode MS" pitchFamily="34" charset="-128"/>
              <a:cs typeface="Arial Unicode MS" pitchFamily="34" charset="-128"/>
            </a:endParaRPr>
          </a:p>
          <a:p>
            <a:r>
              <a:rPr lang="en-US">
                <a:cs typeface="Times New Roman" pitchFamily="18" charset="0"/>
              </a:rPr>
              <a:t>Most G-M detectors have a thin mica film 'window' at one end. This window is very fragile. Always use the thin end window for detecting pure beta emitters and low energy photons (e.g. P-32, S-35, C-14, Fe-55, I-125, and x-rays less than 40 keV). The aluminum side wall should be used only for the detection of penetrating x-rays and gamma radiation.</a:t>
            </a:r>
          </a:p>
          <a:p>
            <a:endParaRPr lang="en-US" sz="1000">
              <a:latin typeface="Arial Unicode MS" pitchFamily="34" charset="-128"/>
              <a:ea typeface="Arial Unicode MS" pitchFamily="34" charset="-128"/>
              <a:cs typeface="Arial Unicode MS" pitchFamily="34" charset="-128"/>
            </a:endParaRPr>
          </a:p>
          <a:p>
            <a:r>
              <a:rPr lang="en-US">
                <a:cs typeface="Times New Roman" pitchFamily="18" charset="0"/>
              </a:rPr>
              <a:t>Very low energy beta emitters such as H-3 are not detectable since their betas do not have enough energy to penetrate the window. They are best detected by using liquid scintillation counting techniques. C-14 and S-35 emit betas energetic enough to pass through the thin window. However, covering the window with plastic wrap or paraffin film will stop most or all of their betas from entering the detector.</a:t>
            </a:r>
            <a:endParaRPr lang="en-US">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590800" y="0"/>
            <a:ext cx="4527550" cy="641350"/>
          </a:xfrm>
          <a:prstGeom prst="rect">
            <a:avLst/>
          </a:prstGeom>
          <a:noFill/>
          <a:ln w="9525">
            <a:noFill/>
            <a:miter lim="800000"/>
            <a:headEnd/>
            <a:tailEnd/>
          </a:ln>
          <a:effectLst/>
        </p:spPr>
        <p:txBody>
          <a:bodyPr wrap="none">
            <a:spAutoFit/>
          </a:bodyPr>
          <a:lstStyle/>
          <a:p>
            <a:r>
              <a:rPr lang="en-US" sz="3600" b="1"/>
              <a:t>What is radioactivity?</a:t>
            </a:r>
          </a:p>
        </p:txBody>
      </p:sp>
      <p:sp>
        <p:nvSpPr>
          <p:cNvPr id="2051" name="Text Box 3"/>
          <p:cNvSpPr txBox="1">
            <a:spLocks noChangeArrowheads="1"/>
          </p:cNvSpPr>
          <p:nvPr/>
        </p:nvSpPr>
        <p:spPr bwMode="auto">
          <a:xfrm>
            <a:off x="457200" y="4038600"/>
            <a:ext cx="5481638" cy="1793875"/>
          </a:xfrm>
          <a:prstGeom prst="rect">
            <a:avLst/>
          </a:prstGeom>
          <a:noFill/>
          <a:ln w="9525">
            <a:noFill/>
            <a:miter lim="800000"/>
            <a:headEnd/>
            <a:tailEnd/>
          </a:ln>
          <a:effectLst/>
        </p:spPr>
        <p:txBody>
          <a:bodyPr wrap="none">
            <a:spAutoFit/>
          </a:bodyPr>
          <a:lstStyle/>
          <a:p>
            <a:r>
              <a:rPr lang="en-US" sz="1400" b="1"/>
              <a:t>A very useful and easy to read summary article about radioactivity is:</a:t>
            </a:r>
          </a:p>
          <a:p>
            <a:endParaRPr lang="en-US" sz="1400" b="1"/>
          </a:p>
          <a:p>
            <a:r>
              <a:rPr lang="en-US" sz="1400" b="1"/>
              <a:t>WHAT YOU NEED TO KNOW ABOUT RADIATION</a:t>
            </a:r>
          </a:p>
          <a:p>
            <a:r>
              <a:rPr lang="en-US" sz="1400" b="1"/>
              <a:t>to protect yourself</a:t>
            </a:r>
            <a:br>
              <a:rPr lang="en-US" sz="1400" b="1"/>
            </a:br>
            <a:r>
              <a:rPr lang="en-US" sz="1400" b="1"/>
              <a:t>to protect your family</a:t>
            </a:r>
            <a:br>
              <a:rPr lang="en-US" sz="1400" b="1"/>
            </a:br>
            <a:r>
              <a:rPr lang="en-US" sz="1400" b="1"/>
              <a:t>to make reasonable social and political choices</a:t>
            </a:r>
          </a:p>
          <a:p>
            <a:r>
              <a:rPr lang="en-US" sz="1400" b="1" i="1"/>
              <a:t>By Lauriston S. Taylor</a:t>
            </a:r>
            <a:endParaRPr lang="en-US" sz="1400"/>
          </a:p>
          <a:p>
            <a:r>
              <a:rPr lang="en-US" sz="1400">
                <a:hlinkClick r:id="rId2"/>
              </a:rPr>
              <a:t>http://www.physics.isu.edu/radinf/lstintro.htm</a:t>
            </a:r>
            <a:r>
              <a:rPr lang="en-US" sz="1400"/>
              <a:t> </a:t>
            </a:r>
          </a:p>
        </p:txBody>
      </p:sp>
      <p:sp>
        <p:nvSpPr>
          <p:cNvPr id="2052" name="Text Box 4"/>
          <p:cNvSpPr txBox="1">
            <a:spLocks noChangeArrowheads="1"/>
          </p:cNvSpPr>
          <p:nvPr/>
        </p:nvSpPr>
        <p:spPr bwMode="auto">
          <a:xfrm>
            <a:off x="457200" y="838200"/>
            <a:ext cx="8229600" cy="2952750"/>
          </a:xfrm>
          <a:prstGeom prst="rect">
            <a:avLst/>
          </a:prstGeom>
          <a:noFill/>
          <a:ln w="9525">
            <a:noFill/>
            <a:miter lim="800000"/>
            <a:headEnd/>
            <a:tailEnd/>
          </a:ln>
          <a:effectLst/>
        </p:spPr>
        <p:txBody>
          <a:bodyPr>
            <a:spAutoFit/>
          </a:bodyPr>
          <a:lstStyle/>
          <a:p>
            <a:r>
              <a:rPr lang="en-US" sz="2400" b="1"/>
              <a:t>Radioactivity can be described as t</a:t>
            </a:r>
            <a:r>
              <a:rPr lang="en-US" sz="2400" b="1">
                <a:cs typeface="Times New Roman" pitchFamily="18" charset="0"/>
              </a:rPr>
              <a:t>he spontaneous disintegration (decay) of an unstable nucleus of an atom, resulting in the emission of radiation from the nucleus.  </a:t>
            </a:r>
          </a:p>
          <a:p>
            <a:endParaRPr lang="en-US" sz="1000" b="1">
              <a:cs typeface="Times New Roman" pitchFamily="18" charset="0"/>
            </a:endParaRPr>
          </a:p>
          <a:p>
            <a:r>
              <a:rPr lang="en-US" sz="2400" b="1">
                <a:cs typeface="Arial" pitchFamily="34" charset="0"/>
              </a:rPr>
              <a:t>Instability of an atom's nucleus may result from an excess of either neutrons or protons</a:t>
            </a:r>
            <a:r>
              <a:rPr lang="en-US" sz="2400" b="1">
                <a:cs typeface="Times New Roman" pitchFamily="18" charset="0"/>
              </a:rPr>
              <a:t>.  </a:t>
            </a:r>
          </a:p>
          <a:p>
            <a:endParaRPr lang="en-US" sz="1000" b="1">
              <a:cs typeface="Times New Roman" pitchFamily="18" charset="0"/>
            </a:endParaRPr>
          </a:p>
          <a:p>
            <a:r>
              <a:rPr lang="en-US" sz="2400" b="1">
                <a:cs typeface="Times New Roman" pitchFamily="18" charset="0"/>
              </a:rPr>
              <a:t>There can be many forms of emitted radiation, the most common of which are alpha, beta, and gamma rays.</a:t>
            </a:r>
          </a:p>
        </p:txBody>
      </p:sp>
      <p:sp>
        <p:nvSpPr>
          <p:cNvPr id="2053" name="Text Box 5"/>
          <p:cNvSpPr txBox="1">
            <a:spLocks noChangeArrowheads="1"/>
          </p:cNvSpPr>
          <p:nvPr/>
        </p:nvSpPr>
        <p:spPr bwMode="auto">
          <a:xfrm>
            <a:off x="457200" y="5943600"/>
            <a:ext cx="5770563" cy="517525"/>
          </a:xfrm>
          <a:prstGeom prst="rect">
            <a:avLst/>
          </a:prstGeom>
          <a:noFill/>
          <a:ln w="9525">
            <a:noFill/>
            <a:miter lim="800000"/>
            <a:headEnd/>
            <a:tailEnd/>
          </a:ln>
          <a:effectLst/>
        </p:spPr>
        <p:txBody>
          <a:bodyPr wrap="none">
            <a:spAutoFit/>
          </a:bodyPr>
          <a:lstStyle/>
          <a:p>
            <a:r>
              <a:rPr lang="en-US" sz="1400" b="1"/>
              <a:t>Another very useful and easy to read summary of radioativity is found at:</a:t>
            </a:r>
          </a:p>
          <a:p>
            <a:r>
              <a:rPr lang="en-US" sz="1400" b="1">
                <a:hlinkClick r:id="rId3"/>
              </a:rPr>
              <a:t>http://www.umich.edu/~radinfo/introduction/cover.htm</a:t>
            </a:r>
            <a:r>
              <a:rPr lang="en-US" sz="1400" b="1"/>
              <a:t> </a:t>
            </a:r>
          </a:p>
        </p:txBody>
      </p:sp>
      <p:pic>
        <p:nvPicPr>
          <p:cNvPr id="2056" name="Picture 8" descr="http://hyperphysics.phy-astr.gsu.edu/hbase/nuclear/imgnuc/radioact.gif"/>
          <p:cNvPicPr>
            <a:picLocks noChangeAspect="1" noChangeArrowheads="1"/>
          </p:cNvPicPr>
          <p:nvPr/>
        </p:nvPicPr>
        <p:blipFill>
          <a:blip r:embed="rId4" cstate="print"/>
          <a:srcRect/>
          <a:stretch>
            <a:fillRect/>
          </a:stretch>
        </p:blipFill>
        <p:spPr bwMode="auto">
          <a:xfrm>
            <a:off x="6172200" y="4191000"/>
            <a:ext cx="2971800" cy="2428875"/>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0" y="1447800"/>
            <a:ext cx="5486400" cy="4359275"/>
          </a:xfrm>
          <a:prstGeom prst="rect">
            <a:avLst/>
          </a:prstGeom>
          <a:noFill/>
          <a:ln w="9525">
            <a:noFill/>
            <a:miter lim="800000"/>
            <a:headEnd/>
            <a:tailEnd/>
          </a:ln>
          <a:effectLst/>
        </p:spPr>
        <p:txBody>
          <a:bodyPr>
            <a:spAutoFit/>
          </a:bodyPr>
          <a:lstStyle/>
          <a:p>
            <a:r>
              <a:rPr lang="en-US">
                <a:cs typeface="Times New Roman" pitchFamily="18" charset="0"/>
              </a:rPr>
              <a:t>The efficiency of a meter for a specific source of radiation is given by the ratio of the meter count rate to the actual disintegration rate of the source (cpm/dpm). Some examples of approximate G-M efficiencies through the end window at 1 inch from a point source are given below:</a:t>
            </a:r>
          </a:p>
          <a:p>
            <a:endParaRPr lang="en-US">
              <a:latin typeface="Arial Unicode MS" pitchFamily="34" charset="-128"/>
              <a:ea typeface="Arial Unicode MS" pitchFamily="34" charset="-128"/>
              <a:cs typeface="Arial Unicode MS" pitchFamily="34" charset="-128"/>
            </a:endParaRPr>
          </a:p>
          <a:p>
            <a:r>
              <a:rPr lang="en-US">
                <a:cs typeface="Times New Roman" pitchFamily="18" charset="0"/>
              </a:rPr>
              <a:t>H-3          	not detectable</a:t>
            </a:r>
          </a:p>
          <a:p>
            <a:r>
              <a:rPr lang="en-US">
                <a:cs typeface="Times New Roman" pitchFamily="18" charset="0"/>
              </a:rPr>
              <a:t>C-14, S-35   	0.2% - 0.8% *</a:t>
            </a:r>
          </a:p>
          <a:p>
            <a:r>
              <a:rPr lang="en-US">
                <a:cs typeface="Times New Roman" pitchFamily="18" charset="0"/>
              </a:rPr>
              <a:t>P-32         	3% - 8%</a:t>
            </a:r>
          </a:p>
          <a:p>
            <a:r>
              <a:rPr lang="en-US">
                <a:cs typeface="Times New Roman" pitchFamily="18" charset="0"/>
              </a:rPr>
              <a:t>I-125        	0.01% - 0.03%  </a:t>
            </a:r>
          </a:p>
          <a:p>
            <a:endParaRPr lang="en-US">
              <a:cs typeface="Times New Roman" pitchFamily="18" charset="0"/>
            </a:endParaRPr>
          </a:p>
          <a:p>
            <a:r>
              <a:rPr lang="en-US">
                <a:cs typeface="Times New Roman" pitchFamily="18" charset="0"/>
              </a:rPr>
              <a:t>* Not detectable if the detector window is covered with paraffin film, plastic wrap, or other material.</a:t>
            </a:r>
            <a:r>
              <a:rPr lang="en-US"/>
              <a:t> </a:t>
            </a:r>
            <a:endParaRPr lang="en-US" sz="2400"/>
          </a:p>
        </p:txBody>
      </p:sp>
      <p:sp>
        <p:nvSpPr>
          <p:cNvPr id="31747" name="Text Box 3"/>
          <p:cNvSpPr txBox="1">
            <a:spLocks noChangeArrowheads="1"/>
          </p:cNvSpPr>
          <p:nvPr/>
        </p:nvSpPr>
        <p:spPr bwMode="auto">
          <a:xfrm>
            <a:off x="1219200" y="0"/>
            <a:ext cx="7067550" cy="1190625"/>
          </a:xfrm>
          <a:prstGeom prst="rect">
            <a:avLst/>
          </a:prstGeom>
          <a:noFill/>
          <a:ln w="9525">
            <a:noFill/>
            <a:miter lim="800000"/>
            <a:headEnd/>
            <a:tailEnd/>
          </a:ln>
          <a:effectLst/>
        </p:spPr>
        <p:txBody>
          <a:bodyPr wrap="none">
            <a:spAutoFit/>
          </a:bodyPr>
          <a:lstStyle/>
          <a:p>
            <a:r>
              <a:rPr lang="en-US" sz="3600" b="1"/>
              <a:t>Survey monitoring:  G-M detectors</a:t>
            </a:r>
          </a:p>
          <a:p>
            <a:r>
              <a:rPr lang="en-US" sz="3600" b="1"/>
              <a:t>                    (continued)</a:t>
            </a:r>
          </a:p>
        </p:txBody>
      </p:sp>
      <p:pic>
        <p:nvPicPr>
          <p:cNvPr id="31751" name="Picture 7" descr="http://www.fhcrc.org/pubs/center_news/2003/oct16/Radiation.jpg"/>
          <p:cNvPicPr>
            <a:picLocks noChangeAspect="1" noChangeArrowheads="1"/>
          </p:cNvPicPr>
          <p:nvPr/>
        </p:nvPicPr>
        <p:blipFill>
          <a:blip r:embed="rId2" cstate="print"/>
          <a:srcRect/>
          <a:stretch>
            <a:fillRect/>
          </a:stretch>
        </p:blipFill>
        <p:spPr bwMode="auto">
          <a:xfrm>
            <a:off x="5791200" y="1676400"/>
            <a:ext cx="3006725" cy="40005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3"/>
          <p:cNvSpPr txBox="1">
            <a:spLocks noChangeArrowheads="1"/>
          </p:cNvSpPr>
          <p:nvPr/>
        </p:nvSpPr>
        <p:spPr bwMode="auto">
          <a:xfrm>
            <a:off x="0" y="1676400"/>
            <a:ext cx="8702675" cy="4359275"/>
          </a:xfrm>
          <a:prstGeom prst="rect">
            <a:avLst/>
          </a:prstGeom>
          <a:noFill/>
          <a:ln w="9525">
            <a:noFill/>
            <a:miter lim="800000"/>
            <a:headEnd/>
            <a:tailEnd/>
          </a:ln>
          <a:effectLst/>
        </p:spPr>
        <p:txBody>
          <a:bodyPr>
            <a:spAutoFit/>
          </a:bodyPr>
          <a:lstStyle/>
          <a:p>
            <a:r>
              <a:rPr lang="en-US">
                <a:cs typeface="Times New Roman" pitchFamily="18" charset="0"/>
              </a:rPr>
              <a:t>Because of the randomness of radioactive decay, the meter reading at low count rates often fluctuates widely. For this reason, the audio speaker is sometimes a better indicator of small amounts of radioactivity than the meter reading. At higher count rates, the speaker response is often faster than the meter reading. It is better, therefore, to have the speaker on when using a G-M counter.  Very high radiation fields may temporarily overload the detector circuit resulting in a partial or complete loss of meter or audio response. If this happens, remove the meter and yourself from the area and push the reset button or turn the meter off then back on. The meter should resume normal operation. Always turn on a survey meter before entering an area that might have high radiation fields.</a:t>
            </a:r>
            <a:endParaRPr lang="en-US">
              <a:ea typeface="Arial Unicode MS" pitchFamily="34" charset="-128"/>
              <a:cs typeface="Arial Unicode MS" pitchFamily="34" charset="-128"/>
            </a:endParaRPr>
          </a:p>
          <a:p>
            <a:r>
              <a:rPr lang="en-US">
                <a:ea typeface="Arial Unicode MS" pitchFamily="34" charset="-128"/>
                <a:cs typeface="Arial Unicode MS" pitchFamily="34" charset="-128"/>
              </a:rPr>
              <a:t> </a:t>
            </a:r>
          </a:p>
          <a:p>
            <a:r>
              <a:rPr lang="en-US">
                <a:ea typeface="Arial Unicode MS" pitchFamily="34" charset="-128"/>
                <a:cs typeface="Arial Unicode MS" pitchFamily="34" charset="-128"/>
              </a:rPr>
              <a:t>The meter has a dial with the settings OFF, BATT (battery check), X100, X10, X1, and X0.1. To get a meter reading, multiply the number the needle is pointing at (in CPM) by the setting on the dial.</a:t>
            </a:r>
            <a:endParaRPr lang="en-US"/>
          </a:p>
        </p:txBody>
      </p:sp>
      <p:sp>
        <p:nvSpPr>
          <p:cNvPr id="32772" name="Text Box 4"/>
          <p:cNvSpPr txBox="1">
            <a:spLocks noChangeArrowheads="1"/>
          </p:cNvSpPr>
          <p:nvPr/>
        </p:nvSpPr>
        <p:spPr bwMode="auto">
          <a:xfrm>
            <a:off x="1219200" y="0"/>
            <a:ext cx="7067550" cy="1190625"/>
          </a:xfrm>
          <a:prstGeom prst="rect">
            <a:avLst/>
          </a:prstGeom>
          <a:noFill/>
          <a:ln w="9525">
            <a:noFill/>
            <a:miter lim="800000"/>
            <a:headEnd/>
            <a:tailEnd/>
          </a:ln>
          <a:effectLst/>
        </p:spPr>
        <p:txBody>
          <a:bodyPr wrap="none">
            <a:spAutoFit/>
          </a:bodyPr>
          <a:lstStyle/>
          <a:p>
            <a:r>
              <a:rPr lang="en-US" sz="3600" b="1"/>
              <a:t>Survey monitoring:  G-M detectors</a:t>
            </a:r>
          </a:p>
          <a:p>
            <a:r>
              <a:rPr lang="en-US" sz="3600" b="1"/>
              <a:t>                    (continued)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219200" y="0"/>
            <a:ext cx="7067550" cy="1190625"/>
          </a:xfrm>
          <a:prstGeom prst="rect">
            <a:avLst/>
          </a:prstGeom>
          <a:noFill/>
          <a:ln w="9525">
            <a:noFill/>
            <a:miter lim="800000"/>
            <a:headEnd/>
            <a:tailEnd/>
          </a:ln>
          <a:effectLst/>
        </p:spPr>
        <p:txBody>
          <a:bodyPr wrap="none">
            <a:spAutoFit/>
          </a:bodyPr>
          <a:lstStyle/>
          <a:p>
            <a:r>
              <a:rPr lang="en-US" sz="3600" b="1"/>
              <a:t>Survey monitoring:  G-M detectors</a:t>
            </a:r>
          </a:p>
          <a:p>
            <a:r>
              <a:rPr lang="en-US" sz="3600" b="1"/>
              <a:t>                    (continued)</a:t>
            </a:r>
          </a:p>
        </p:txBody>
      </p:sp>
      <p:sp>
        <p:nvSpPr>
          <p:cNvPr id="33795" name="Text Box 3"/>
          <p:cNvSpPr txBox="1">
            <a:spLocks noChangeArrowheads="1"/>
          </p:cNvSpPr>
          <p:nvPr/>
        </p:nvSpPr>
        <p:spPr bwMode="auto">
          <a:xfrm>
            <a:off x="304800" y="1143000"/>
            <a:ext cx="8397875" cy="5426075"/>
          </a:xfrm>
          <a:prstGeom prst="rect">
            <a:avLst/>
          </a:prstGeom>
          <a:noFill/>
          <a:ln w="9525">
            <a:noFill/>
            <a:miter lim="800000"/>
            <a:headEnd/>
            <a:tailEnd/>
          </a:ln>
          <a:effectLst/>
        </p:spPr>
        <p:txBody>
          <a:bodyPr>
            <a:spAutoFit/>
          </a:bodyPr>
          <a:lstStyle/>
          <a:p>
            <a:pPr marL="457200" indent="-457200">
              <a:buFontTx/>
              <a:buAutoNum type="arabicPeriod"/>
            </a:pPr>
            <a:r>
              <a:rPr lang="en-US">
                <a:ea typeface="Arial Unicode MS" pitchFamily="34" charset="-128"/>
                <a:cs typeface="Arial Unicode MS" pitchFamily="34" charset="-128"/>
              </a:rPr>
              <a:t>Check the calibration sticker on the side of the meter; be sure the meter has been checked within the last 12 months. DO NOT USE METERS THAT ARE NOT CALIBRATED.</a:t>
            </a:r>
          </a:p>
          <a:p>
            <a:pPr marL="457200" indent="-457200"/>
            <a:endParaRPr lang="en-US" sz="1000">
              <a:ea typeface="Arial Unicode MS" pitchFamily="34" charset="-128"/>
              <a:cs typeface="Arial Unicode MS" pitchFamily="34" charset="-128"/>
            </a:endParaRPr>
          </a:p>
          <a:p>
            <a:pPr marL="457200" indent="-457200"/>
            <a:r>
              <a:rPr lang="en-US">
                <a:ea typeface="Arial Unicode MS" pitchFamily="34" charset="-128"/>
                <a:cs typeface="Arial Unicode MS" pitchFamily="34" charset="-128"/>
              </a:rPr>
              <a:t>2. Next, check the batteries. If they are low, replace them with fresh ones. </a:t>
            </a:r>
          </a:p>
          <a:p>
            <a:pPr marL="457200" indent="-457200"/>
            <a:endParaRPr lang="en-US" sz="1000">
              <a:ea typeface="Arial Unicode MS" pitchFamily="34" charset="-128"/>
              <a:cs typeface="Arial Unicode MS" pitchFamily="34" charset="-128"/>
            </a:endParaRPr>
          </a:p>
          <a:p>
            <a:pPr marL="457200" indent="-457200"/>
            <a:r>
              <a:rPr lang="en-US">
                <a:ea typeface="Arial Unicode MS" pitchFamily="34" charset="-128"/>
                <a:cs typeface="Arial Unicode MS" pitchFamily="34" charset="-128"/>
              </a:rPr>
              <a:t>3. Hold the detector away from any sources of radiation, and determine the </a:t>
            </a:r>
            <a:r>
              <a:rPr lang="en-US" b="1">
                <a:ea typeface="Arial Unicode MS" pitchFamily="34" charset="-128"/>
                <a:cs typeface="Arial Unicode MS" pitchFamily="34" charset="-128"/>
              </a:rPr>
              <a:t>background level</a:t>
            </a:r>
            <a:r>
              <a:rPr lang="en-US">
                <a:ea typeface="Arial Unicode MS" pitchFamily="34" charset="-128"/>
                <a:cs typeface="Arial Unicode MS" pitchFamily="34" charset="-128"/>
              </a:rPr>
              <a:t>. Move the dial to the lowest setting and look at the response on the meter. If the needle is </a:t>
            </a:r>
            <a:r>
              <a:rPr lang="en-US" b="1">
                <a:ea typeface="Arial Unicode MS" pitchFamily="34" charset="-128"/>
                <a:cs typeface="Arial Unicode MS" pitchFamily="34" charset="-128"/>
              </a:rPr>
              <a:t>off-scale </a:t>
            </a:r>
            <a:r>
              <a:rPr lang="en-US">
                <a:ea typeface="Arial Unicode MS" pitchFamily="34" charset="-128"/>
                <a:cs typeface="Arial Unicode MS" pitchFamily="34" charset="-128"/>
              </a:rPr>
              <a:t>(all the way to the right), move to a higher scale. Anything above that background level is considered to be radioactive.</a:t>
            </a:r>
          </a:p>
          <a:p>
            <a:pPr marL="457200" indent="-457200"/>
            <a:endParaRPr lang="en-US" sz="1000">
              <a:ea typeface="Arial Unicode MS" pitchFamily="34" charset="-128"/>
              <a:cs typeface="Arial Unicode MS" pitchFamily="34" charset="-128"/>
            </a:endParaRPr>
          </a:p>
          <a:p>
            <a:pPr marL="457200" indent="-457200"/>
            <a:r>
              <a:rPr lang="en-US">
                <a:ea typeface="Arial Unicode MS" pitchFamily="34" charset="-128"/>
                <a:cs typeface="Arial Unicode MS" pitchFamily="34" charset="-128"/>
              </a:rPr>
              <a:t>4. Hold the detector about 1 cm from the surface of the item to be checked. </a:t>
            </a:r>
          </a:p>
          <a:p>
            <a:pPr marL="457200" indent="-457200"/>
            <a:endParaRPr lang="en-US" sz="1000">
              <a:ea typeface="Arial Unicode MS" pitchFamily="34" charset="-128"/>
              <a:cs typeface="Arial Unicode MS" pitchFamily="34" charset="-128"/>
            </a:endParaRPr>
          </a:p>
          <a:p>
            <a:pPr marL="457200" indent="-457200"/>
            <a:r>
              <a:rPr lang="en-US">
                <a:ea typeface="Arial Unicode MS" pitchFamily="34" charset="-128"/>
                <a:cs typeface="Arial Unicode MS" pitchFamily="34" charset="-128"/>
              </a:rPr>
              <a:t>5. Move the GM pancake probe only </a:t>
            </a:r>
            <a:r>
              <a:rPr lang="en-US" b="1">
                <a:ea typeface="Arial Unicode MS" pitchFamily="34" charset="-128"/>
                <a:cs typeface="Arial Unicode MS" pitchFamily="34" charset="-128"/>
              </a:rPr>
              <a:t>2 inches per second</a:t>
            </a:r>
            <a:r>
              <a:rPr lang="en-US">
                <a:ea typeface="Arial Unicode MS" pitchFamily="34" charset="-128"/>
                <a:cs typeface="Arial Unicode MS" pitchFamily="34" charset="-128"/>
              </a:rPr>
              <a:t>. This gives the detector and meter time to respond.</a:t>
            </a:r>
          </a:p>
          <a:p>
            <a:pPr marL="457200" indent="-457200"/>
            <a:endParaRPr lang="en-US" sz="1000">
              <a:ea typeface="Arial Unicode MS" pitchFamily="34" charset="-128"/>
              <a:cs typeface="Arial Unicode MS" pitchFamily="34" charset="-128"/>
            </a:endParaRPr>
          </a:p>
          <a:p>
            <a:pPr marL="457200" indent="-457200"/>
            <a:r>
              <a:rPr lang="en-US">
                <a:cs typeface="Times New Roman" pitchFamily="18" charset="0"/>
              </a:rPr>
              <a:t>6. Frequently check hands, clothing, equipment, and floor while using radioactivity. The more often you stop and check things, the quicker you will find contamination before it gets out of control.</a:t>
            </a:r>
            <a:r>
              <a:rPr lang="en-US"/>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026"/>
          <p:cNvSpPr txBox="1">
            <a:spLocks noChangeArrowheads="1"/>
          </p:cNvSpPr>
          <p:nvPr/>
        </p:nvSpPr>
        <p:spPr bwMode="auto">
          <a:xfrm>
            <a:off x="1219200" y="0"/>
            <a:ext cx="6127750" cy="1190625"/>
          </a:xfrm>
          <a:prstGeom prst="rect">
            <a:avLst/>
          </a:prstGeom>
          <a:noFill/>
          <a:ln w="9525">
            <a:noFill/>
            <a:miter lim="800000"/>
            <a:headEnd/>
            <a:tailEnd/>
          </a:ln>
          <a:effectLst/>
        </p:spPr>
        <p:txBody>
          <a:bodyPr wrap="none">
            <a:spAutoFit/>
          </a:bodyPr>
          <a:lstStyle/>
          <a:p>
            <a:r>
              <a:rPr lang="en-US" sz="3600" b="1"/>
              <a:t>Survey monitoring:  wipe tests</a:t>
            </a:r>
          </a:p>
          <a:p>
            <a:r>
              <a:rPr lang="en-US" sz="3600" b="1"/>
              <a:t>        (H-3, C-14, or S-35)</a:t>
            </a:r>
          </a:p>
        </p:txBody>
      </p:sp>
      <p:sp>
        <p:nvSpPr>
          <p:cNvPr id="34819" name="Text Box 1027"/>
          <p:cNvSpPr txBox="1">
            <a:spLocks noChangeArrowheads="1"/>
          </p:cNvSpPr>
          <p:nvPr/>
        </p:nvSpPr>
        <p:spPr bwMode="auto">
          <a:xfrm>
            <a:off x="0" y="1196975"/>
            <a:ext cx="8778875" cy="5661025"/>
          </a:xfrm>
          <a:prstGeom prst="rect">
            <a:avLst/>
          </a:prstGeom>
          <a:noFill/>
          <a:ln w="9525">
            <a:noFill/>
            <a:miter lim="800000"/>
            <a:headEnd/>
            <a:tailEnd/>
          </a:ln>
          <a:effectLst/>
        </p:spPr>
        <p:txBody>
          <a:bodyPr>
            <a:spAutoFit/>
          </a:bodyPr>
          <a:lstStyle/>
          <a:p>
            <a:pPr marL="457200" indent="-457200">
              <a:buFontTx/>
              <a:buAutoNum type="arabicPeriod"/>
            </a:pPr>
            <a:r>
              <a:rPr lang="en-US" sz="2400">
                <a:ea typeface="Arial Unicode MS" pitchFamily="34" charset="-128"/>
                <a:cs typeface="Arial Unicode MS" pitchFamily="34" charset="-128"/>
              </a:rPr>
              <a:t>Wearing gloves and a lab coat, rub a piece of filter paper along the surface of the item of interest. Rub at least 100 cm</a:t>
            </a:r>
            <a:r>
              <a:rPr lang="en-US" sz="2400" baseline="30000">
                <a:ea typeface="Arial Unicode MS" pitchFamily="34" charset="-128"/>
                <a:cs typeface="Arial Unicode MS" pitchFamily="34" charset="-128"/>
              </a:rPr>
              <a:t>2</a:t>
            </a:r>
            <a:r>
              <a:rPr lang="en-US" sz="2400">
                <a:ea typeface="Arial Unicode MS" pitchFamily="34" charset="-128"/>
                <a:cs typeface="Arial Unicode MS" pitchFamily="34" charset="-128"/>
              </a:rPr>
              <a:t>. Repeat for other areas of interest.</a:t>
            </a:r>
          </a:p>
          <a:p>
            <a:pPr marL="457200" indent="-457200"/>
            <a:endParaRPr lang="en-US" sz="1000">
              <a:ea typeface="Arial Unicode MS" pitchFamily="34" charset="-128"/>
              <a:cs typeface="Arial Unicode MS" pitchFamily="34" charset="-128"/>
            </a:endParaRPr>
          </a:p>
          <a:p>
            <a:pPr marL="457200" indent="-457200"/>
            <a:r>
              <a:rPr lang="en-US" sz="2400">
                <a:ea typeface="Arial Unicode MS" pitchFamily="34" charset="-128"/>
                <a:cs typeface="Arial Unicode MS" pitchFamily="34" charset="-128"/>
              </a:rPr>
              <a:t>2. Carefully place each wipe into a scintillation vial, and add enough scintillation fluid to the vial so that it is at least 80% full. Tightly cap the vial.</a:t>
            </a:r>
          </a:p>
          <a:p>
            <a:pPr marL="457200" indent="-457200"/>
            <a:endParaRPr lang="en-US" sz="1000">
              <a:ea typeface="Arial Unicode MS" pitchFamily="34" charset="-128"/>
              <a:cs typeface="Arial Unicode MS" pitchFamily="34" charset="-128"/>
            </a:endParaRPr>
          </a:p>
          <a:p>
            <a:pPr marL="457200" indent="-457200"/>
            <a:r>
              <a:rPr lang="en-US" sz="2400">
                <a:ea typeface="Arial Unicode MS" pitchFamily="34" charset="-128"/>
                <a:cs typeface="Arial Unicode MS" pitchFamily="34" charset="-128"/>
              </a:rPr>
              <a:t>3. Put an unused piece of filter paper inside a clean vial filled with scintillation fluid. Use this as a “blank” control to determine the background radiation level.</a:t>
            </a:r>
          </a:p>
          <a:p>
            <a:pPr marL="457200" indent="-457200"/>
            <a:endParaRPr lang="en-US" sz="2400">
              <a:ea typeface="Arial Unicode MS" pitchFamily="34" charset="-128"/>
              <a:cs typeface="Arial Unicode MS" pitchFamily="34" charset="-128"/>
            </a:endParaRPr>
          </a:p>
          <a:p>
            <a:pPr marL="457200" indent="-457200"/>
            <a:r>
              <a:rPr lang="en-US" sz="2400">
                <a:cs typeface="Times New Roman" pitchFamily="18" charset="0"/>
              </a:rPr>
              <a:t>4. Place all the vials, including a blank one into the LSC to analyze it.</a:t>
            </a:r>
            <a:r>
              <a:rPr lang="en-US" sz="2400"/>
              <a:t> </a:t>
            </a:r>
          </a:p>
          <a:p>
            <a:pPr marL="457200" indent="-457200"/>
            <a:endParaRPr lang="en-US" sz="1000"/>
          </a:p>
          <a:p>
            <a:pPr marL="457200" indent="-457200"/>
            <a:r>
              <a:rPr lang="en-US" sz="2400">
                <a:cs typeface="Times New Roman" pitchFamily="18" charset="0"/>
              </a:rPr>
              <a:t>5. If any wipes are 3 times the background level or higher, there is contamination. The item should be cleaned as soon as possible, and then re-wiped to confirm that the area is clean.</a:t>
            </a:r>
            <a:r>
              <a:rPr lang="en-US" sz="2400"/>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990600" y="0"/>
            <a:ext cx="6610350" cy="641350"/>
          </a:xfrm>
          <a:prstGeom prst="rect">
            <a:avLst/>
          </a:prstGeom>
          <a:noFill/>
          <a:ln w="9525">
            <a:noFill/>
            <a:miter lim="800000"/>
            <a:headEnd/>
            <a:tailEnd/>
          </a:ln>
          <a:effectLst/>
        </p:spPr>
        <p:txBody>
          <a:bodyPr wrap="none">
            <a:spAutoFit/>
          </a:bodyPr>
          <a:lstStyle/>
          <a:p>
            <a:r>
              <a:rPr lang="en-US" sz="3600" b="1"/>
              <a:t>Personnel monitoring equipment</a:t>
            </a:r>
          </a:p>
        </p:txBody>
      </p:sp>
      <p:sp>
        <p:nvSpPr>
          <p:cNvPr id="19459" name="Text Box 3"/>
          <p:cNvSpPr txBox="1">
            <a:spLocks noChangeArrowheads="1"/>
          </p:cNvSpPr>
          <p:nvPr/>
        </p:nvSpPr>
        <p:spPr bwMode="auto">
          <a:xfrm>
            <a:off x="304800" y="762000"/>
            <a:ext cx="8839200" cy="5883275"/>
          </a:xfrm>
          <a:prstGeom prst="rect">
            <a:avLst/>
          </a:prstGeom>
          <a:noFill/>
          <a:ln w="9525">
            <a:noFill/>
            <a:miter lim="800000"/>
            <a:headEnd/>
            <a:tailEnd/>
          </a:ln>
          <a:effectLst/>
        </p:spPr>
        <p:txBody>
          <a:bodyPr>
            <a:spAutoFit/>
          </a:bodyPr>
          <a:lstStyle/>
          <a:p>
            <a:r>
              <a:rPr lang="en-US"/>
              <a:t>     The </a:t>
            </a:r>
            <a:r>
              <a:rPr lang="en-US" b="1"/>
              <a:t>film badge</a:t>
            </a:r>
            <a:r>
              <a:rPr lang="en-US"/>
              <a:t> is used to measure whole body dose and shallow dose. It consists of a film packet and a holder. The film will be exposed by radiation. The holder has several filters which help in determining the type and energy of radiation. The badge will detect gamma and x-rays, high energy beta particles, and in certain special cases, neutrons. It does not register radiation from low energy beta emitters such as H-3, C-14, and S-35.</a:t>
            </a:r>
          </a:p>
          <a:p>
            <a:endParaRPr lang="en-US"/>
          </a:p>
          <a:p>
            <a:r>
              <a:rPr lang="en-US"/>
              <a:t>     The </a:t>
            </a:r>
            <a:r>
              <a:rPr lang="en-US" b="1"/>
              <a:t>Thermo Luminescent Dosimeter</a:t>
            </a:r>
            <a:r>
              <a:rPr lang="en-US"/>
              <a:t> </a:t>
            </a:r>
            <a:r>
              <a:rPr lang="en-US" b="1"/>
              <a:t>(TLD) </a:t>
            </a:r>
            <a:r>
              <a:rPr lang="en-US"/>
              <a:t>ring is used to measure dose to the hand. They are issued to individuals who may use millicurie amounts of a gamma or high energy beta emitter. </a:t>
            </a:r>
            <a:r>
              <a:rPr lang="en-US">
                <a:latin typeface="ArialMT" charset="0"/>
              </a:rPr>
              <a:t>Incident radiation excites atoms in crystals in the TLD. Upon heating (thermo-), the "trapped" excited electrons give up a photon (-luminescent).  This photon signal is amplified by a photo-multiplier tube and the output sent to the dosimeter reader to register the dose. </a:t>
            </a:r>
            <a:endParaRPr lang="en-US"/>
          </a:p>
          <a:p>
            <a:endParaRPr lang="en-US"/>
          </a:p>
          <a:p>
            <a:r>
              <a:rPr lang="en-US" b="1">
                <a:cs typeface="Arial" pitchFamily="34" charset="0"/>
              </a:rPr>
              <a:t>     Pocket dosimeters </a:t>
            </a:r>
            <a:r>
              <a:rPr lang="en-US">
                <a:cs typeface="Arial" pitchFamily="34" charset="0"/>
              </a:rPr>
              <a:t>are about the size of a pocket fountain pen, and are used to measure accumulative doses or quantities of gamma &amp; X-ray  radiation. A metal clip is used to attach the dosimeter to an individual's pocket or to any available object in an area to be monitored for total radiation exposure. It has a thin wall which permits the penetration and detection of radiation.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447800" y="0"/>
            <a:ext cx="6165850" cy="641350"/>
          </a:xfrm>
          <a:prstGeom prst="rect">
            <a:avLst/>
          </a:prstGeom>
          <a:noFill/>
          <a:ln w="9525">
            <a:noFill/>
            <a:miter lim="800000"/>
            <a:headEnd/>
            <a:tailEnd/>
          </a:ln>
          <a:effectLst/>
        </p:spPr>
        <p:txBody>
          <a:bodyPr wrap="none">
            <a:spAutoFit/>
          </a:bodyPr>
          <a:lstStyle/>
          <a:p>
            <a:r>
              <a:rPr lang="en-US" sz="3600" b="1"/>
              <a:t>Personnel monitoring at Clark</a:t>
            </a:r>
          </a:p>
        </p:txBody>
      </p:sp>
      <p:sp>
        <p:nvSpPr>
          <p:cNvPr id="35843" name="Text Box 3"/>
          <p:cNvSpPr txBox="1">
            <a:spLocks noChangeArrowheads="1"/>
          </p:cNvSpPr>
          <p:nvPr/>
        </p:nvSpPr>
        <p:spPr bwMode="auto">
          <a:xfrm>
            <a:off x="0" y="914400"/>
            <a:ext cx="8839200" cy="2282825"/>
          </a:xfrm>
          <a:prstGeom prst="rect">
            <a:avLst/>
          </a:prstGeom>
          <a:noFill/>
          <a:ln w="9525">
            <a:noFill/>
            <a:miter lim="800000"/>
            <a:headEnd/>
            <a:tailEnd/>
          </a:ln>
          <a:effectLst/>
        </p:spPr>
        <p:txBody>
          <a:bodyPr>
            <a:spAutoFit/>
          </a:bodyPr>
          <a:lstStyle/>
          <a:p>
            <a:r>
              <a:rPr lang="en-US" sz="2400"/>
              <a:t>Monitoring of an individual</a:t>
            </a:r>
            <a:r>
              <a:rPr lang="en-US" sz="2400">
                <a:latin typeface="WPMultinationalARoman" charset="0"/>
              </a:rPr>
              <a:t>’</a:t>
            </a:r>
            <a:r>
              <a:rPr lang="en-US" sz="2400"/>
              <a:t>s </a:t>
            </a:r>
            <a:r>
              <a:rPr lang="en-US" sz="2400" b="1" u="sng"/>
              <a:t>external</a:t>
            </a:r>
            <a:r>
              <a:rPr lang="en-US" sz="2400"/>
              <a:t> radiation exposure is required by 105 CMR 120.226(A) if the external occupational dose is likely to exceed 10% of the dose limit appropriate for the individual.  Calculations below demonstrate that this is not likely for individuals working with isotopes at Clark.  Accordingly, no personnel monitoring</a:t>
            </a:r>
          </a:p>
          <a:p>
            <a:r>
              <a:rPr lang="en-US" sz="2400"/>
              <a:t>for external radiation exposure is required.</a:t>
            </a:r>
          </a:p>
        </p:txBody>
      </p:sp>
      <p:sp>
        <p:nvSpPr>
          <p:cNvPr id="35844" name="Text Box 4"/>
          <p:cNvSpPr txBox="1">
            <a:spLocks noChangeArrowheads="1"/>
          </p:cNvSpPr>
          <p:nvPr/>
        </p:nvSpPr>
        <p:spPr bwMode="auto">
          <a:xfrm>
            <a:off x="36513" y="3276600"/>
            <a:ext cx="9107487" cy="1917700"/>
          </a:xfrm>
          <a:prstGeom prst="rect">
            <a:avLst/>
          </a:prstGeom>
          <a:noFill/>
          <a:ln w="9525">
            <a:noFill/>
            <a:miter lim="800000"/>
            <a:headEnd/>
            <a:tailEnd/>
          </a:ln>
          <a:effectLst/>
        </p:spPr>
        <p:txBody>
          <a:bodyPr wrap="none">
            <a:spAutoFit/>
          </a:bodyPr>
          <a:lstStyle/>
          <a:p>
            <a:r>
              <a:rPr lang="en-US" sz="2400"/>
              <a:t>Consider the most extreme “likely” scenario:  A worker using P-32 holds</a:t>
            </a:r>
          </a:p>
          <a:p>
            <a:r>
              <a:rPr lang="en-US" sz="2400"/>
              <a:t>a vial containing 1 mCi at the thinnest spot on the vial (1.2 rem/hr) </a:t>
            </a:r>
          </a:p>
          <a:p>
            <a:r>
              <a:rPr lang="en-US" sz="2400"/>
              <a:t>continuously for 5 min, once a week for 48 weeks of the year.  The </a:t>
            </a:r>
          </a:p>
          <a:p>
            <a:r>
              <a:rPr lang="en-US" sz="2400"/>
              <a:t>estimated dose to that worker’s hand is 4.8 rem, which is less than 10% </a:t>
            </a:r>
          </a:p>
          <a:p>
            <a:r>
              <a:rPr lang="en-US" sz="2400"/>
              <a:t>of the Total Organ Dose Equivalent limit of 50 rem.  </a:t>
            </a:r>
          </a:p>
        </p:txBody>
      </p:sp>
      <p:sp>
        <p:nvSpPr>
          <p:cNvPr id="35845" name="Text Box 5"/>
          <p:cNvSpPr txBox="1">
            <a:spLocks noChangeArrowheads="1"/>
          </p:cNvSpPr>
          <p:nvPr/>
        </p:nvSpPr>
        <p:spPr bwMode="auto">
          <a:xfrm>
            <a:off x="0" y="5334000"/>
            <a:ext cx="8189913" cy="1187450"/>
          </a:xfrm>
          <a:prstGeom prst="rect">
            <a:avLst/>
          </a:prstGeom>
          <a:noFill/>
          <a:ln w="9525">
            <a:noFill/>
            <a:miter lim="800000"/>
            <a:headEnd/>
            <a:tailEnd/>
          </a:ln>
          <a:effectLst/>
        </p:spPr>
        <p:txBody>
          <a:bodyPr wrap="none">
            <a:spAutoFit/>
          </a:bodyPr>
          <a:lstStyle/>
          <a:p>
            <a:r>
              <a:rPr lang="en-US" sz="2400"/>
              <a:t>Monitoring of an individual’s </a:t>
            </a:r>
            <a:r>
              <a:rPr lang="en-US" sz="2400" b="1" u="sng"/>
              <a:t>internal</a:t>
            </a:r>
            <a:r>
              <a:rPr lang="en-US" sz="2400"/>
              <a:t> radiation exposure is not </a:t>
            </a:r>
          </a:p>
          <a:p>
            <a:r>
              <a:rPr lang="en-US" sz="2400"/>
              <a:t>required at Clark, because volatile radioisotopes are not used and </a:t>
            </a:r>
          </a:p>
          <a:p>
            <a:r>
              <a:rPr lang="en-US" sz="2400"/>
              <a:t>ingestion of radioisotopes is not otherwise permitted.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3816350" cy="641350"/>
          </a:xfrm>
          <a:prstGeom prst="rect">
            <a:avLst/>
          </a:prstGeom>
          <a:noFill/>
          <a:ln w="9525">
            <a:noFill/>
            <a:miter lim="800000"/>
            <a:headEnd/>
            <a:tailEnd/>
          </a:ln>
          <a:effectLst/>
        </p:spPr>
        <p:txBody>
          <a:bodyPr wrap="none">
            <a:spAutoFit/>
          </a:bodyPr>
          <a:lstStyle/>
          <a:p>
            <a:r>
              <a:rPr lang="en-US" sz="3600" b="1">
                <a:cs typeface="Times New Roman" pitchFamily="18" charset="0"/>
              </a:rPr>
              <a:t>Safety Equipment</a:t>
            </a:r>
            <a:r>
              <a:rPr lang="en-US" sz="3600" b="1"/>
              <a:t> </a:t>
            </a:r>
          </a:p>
        </p:txBody>
      </p:sp>
      <p:sp>
        <p:nvSpPr>
          <p:cNvPr id="20483" name="Text Box 3"/>
          <p:cNvSpPr txBox="1">
            <a:spLocks noChangeArrowheads="1"/>
          </p:cNvSpPr>
          <p:nvPr/>
        </p:nvSpPr>
        <p:spPr bwMode="auto">
          <a:xfrm>
            <a:off x="0" y="1143000"/>
            <a:ext cx="8915400" cy="4968875"/>
          </a:xfrm>
          <a:prstGeom prst="rect">
            <a:avLst/>
          </a:prstGeom>
          <a:noFill/>
          <a:ln w="9525">
            <a:noFill/>
            <a:miter lim="800000"/>
            <a:headEnd/>
            <a:tailEnd/>
          </a:ln>
          <a:effectLst/>
        </p:spPr>
        <p:txBody>
          <a:bodyPr>
            <a:spAutoFit/>
          </a:bodyPr>
          <a:lstStyle/>
          <a:p>
            <a:pPr marL="457200" indent="-457200">
              <a:buFontTx/>
              <a:buAutoNum type="arabicPeriod"/>
            </a:pPr>
            <a:r>
              <a:rPr lang="en-US" b="1"/>
              <a:t>Shielding</a:t>
            </a:r>
            <a:r>
              <a:rPr lang="en-US"/>
              <a:t>:  </a:t>
            </a:r>
            <a:r>
              <a:rPr lang="en-US">
                <a:cs typeface="Times New Roman" pitchFamily="18" charset="0"/>
              </a:rPr>
              <a:t>¼</a:t>
            </a:r>
            <a:r>
              <a:rPr lang="en-US"/>
              <a:t>-inch plexiglass shields must be used</a:t>
            </a:r>
          </a:p>
          <a:p>
            <a:pPr marL="457200" indent="-457200"/>
            <a:r>
              <a:rPr lang="en-US"/>
              <a:t>for all experiments involving the use of P-32 or S-35.</a:t>
            </a:r>
          </a:p>
          <a:p>
            <a:pPr marL="457200" indent="-457200"/>
            <a:endParaRPr lang="en-US"/>
          </a:p>
          <a:p>
            <a:pPr marL="457200" indent="-457200">
              <a:buFontTx/>
              <a:buAutoNum type="arabicPeriod" startAt="2"/>
            </a:pPr>
            <a:r>
              <a:rPr lang="en-US" b="1"/>
              <a:t>Personnel protective equipment</a:t>
            </a:r>
            <a:r>
              <a:rPr lang="en-US"/>
              <a:t>:  Disposable gloves and labcoats </a:t>
            </a:r>
          </a:p>
          <a:p>
            <a:pPr marL="457200" indent="-457200"/>
            <a:r>
              <a:rPr lang="en-US"/>
              <a:t>must be worn by anyone handling isotopes.  </a:t>
            </a:r>
          </a:p>
          <a:p>
            <a:pPr marL="457200" indent="-457200"/>
            <a:endParaRPr lang="en-US"/>
          </a:p>
          <a:p>
            <a:pPr marL="457200" indent="-457200">
              <a:buFontTx/>
              <a:buAutoNum type="arabicPeriod" startAt="3"/>
            </a:pPr>
            <a:r>
              <a:rPr lang="en-US" b="1"/>
              <a:t>Storage equipment</a:t>
            </a:r>
            <a:r>
              <a:rPr lang="en-US"/>
              <a:t>:  Plexiglass containers must be used to hold</a:t>
            </a:r>
          </a:p>
          <a:p>
            <a:pPr marL="457200" indent="-457200"/>
            <a:r>
              <a:rPr lang="en-US"/>
              <a:t>test tubes (or other reaction vessels) and stock bottles of isotopes.</a:t>
            </a:r>
          </a:p>
          <a:p>
            <a:pPr marL="457200" indent="-457200"/>
            <a:endParaRPr lang="en-US"/>
          </a:p>
          <a:p>
            <a:pPr marL="457200" indent="-457200">
              <a:buFontTx/>
              <a:buAutoNum type="arabicPeriod" startAt="4"/>
            </a:pPr>
            <a:r>
              <a:rPr lang="en-US" b="1"/>
              <a:t>Fume hoods</a:t>
            </a:r>
            <a:r>
              <a:rPr lang="en-US"/>
              <a:t>:  All reactions where volatile radioactive material is </a:t>
            </a:r>
          </a:p>
          <a:p>
            <a:pPr marL="457200" indent="-457200"/>
            <a:r>
              <a:rPr lang="en-US"/>
              <a:t>Handled or generated must be carried out in fume hoods.  No such </a:t>
            </a:r>
          </a:p>
          <a:p>
            <a:pPr marL="457200" indent="-457200"/>
            <a:r>
              <a:rPr lang="en-US"/>
              <a:t>materials or reactions are currently authorized at Clark.  </a:t>
            </a:r>
          </a:p>
          <a:p>
            <a:pPr marL="457200" indent="-457200"/>
            <a:endParaRPr lang="en-US"/>
          </a:p>
          <a:p>
            <a:pPr marL="457200" indent="-457200">
              <a:buFontTx/>
              <a:buAutoNum type="arabicPeriod" startAt="5"/>
            </a:pPr>
            <a:r>
              <a:rPr lang="en-US" b="1"/>
              <a:t>Remote handling equipment</a:t>
            </a:r>
            <a:r>
              <a:rPr lang="en-US"/>
              <a:t>:  Handling radioactive materials in </a:t>
            </a:r>
          </a:p>
          <a:p>
            <a:pPr marL="457200" indent="-457200"/>
            <a:r>
              <a:rPr lang="en-US"/>
              <a:t>quantities greater than 1 mCi should be carried out using remote handling</a:t>
            </a:r>
          </a:p>
          <a:p>
            <a:pPr marL="457200" indent="-457200"/>
            <a:r>
              <a:rPr lang="en-US"/>
              <a:t>equipment.  No such experiments are currently authorized at Clark.</a:t>
            </a:r>
          </a:p>
        </p:txBody>
      </p:sp>
      <p:pic>
        <p:nvPicPr>
          <p:cNvPr id="20484" name="Picture 4"/>
          <p:cNvPicPr>
            <a:picLocks noChangeAspect="1" noChangeArrowheads="1"/>
          </p:cNvPicPr>
          <p:nvPr/>
        </p:nvPicPr>
        <p:blipFill>
          <a:blip r:embed="rId2" cstate="print"/>
          <a:srcRect/>
          <a:stretch>
            <a:fillRect/>
          </a:stretch>
        </p:blipFill>
        <p:spPr bwMode="auto">
          <a:xfrm>
            <a:off x="6172200" y="0"/>
            <a:ext cx="2971800" cy="1870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609600" y="228600"/>
            <a:ext cx="7999413" cy="1187450"/>
          </a:xfrm>
          <a:prstGeom prst="rect">
            <a:avLst/>
          </a:prstGeom>
          <a:noFill/>
          <a:ln w="9525">
            <a:noFill/>
            <a:miter lim="800000"/>
            <a:headEnd/>
            <a:tailEnd/>
          </a:ln>
          <a:effectLst/>
        </p:spPr>
        <p:txBody>
          <a:bodyPr wrap="none">
            <a:spAutoFit/>
          </a:bodyPr>
          <a:lstStyle/>
          <a:p>
            <a:r>
              <a:rPr lang="en-US" sz="2400" i="1">
                <a:cs typeface="Times New Roman" pitchFamily="18" charset="0"/>
              </a:rPr>
              <a:t>Operating and Emergency Procedures</a:t>
            </a:r>
            <a:r>
              <a:rPr lang="en-US" sz="2400"/>
              <a:t> can be obtained from the</a:t>
            </a:r>
          </a:p>
          <a:p>
            <a:r>
              <a:rPr lang="en-US" sz="2400"/>
              <a:t>RSO and are posted on the Office of Environmental Health and </a:t>
            </a:r>
          </a:p>
          <a:p>
            <a:r>
              <a:rPr lang="en-US" sz="2400"/>
              <a:t>Safety website:  </a:t>
            </a:r>
            <a:r>
              <a:rPr lang="en-US" sz="2400">
                <a:hlinkClick r:id="rId2"/>
              </a:rPr>
              <a:t>http://www.clarku.edu/offices/ehs/</a:t>
            </a:r>
            <a:r>
              <a:rPr lang="en-US" sz="2400"/>
              <a:t> </a:t>
            </a:r>
          </a:p>
        </p:txBody>
      </p:sp>
      <p:sp>
        <p:nvSpPr>
          <p:cNvPr id="22531" name="Text Box 3"/>
          <p:cNvSpPr txBox="1">
            <a:spLocks noChangeArrowheads="1"/>
          </p:cNvSpPr>
          <p:nvPr/>
        </p:nvSpPr>
        <p:spPr bwMode="auto">
          <a:xfrm>
            <a:off x="0" y="3175000"/>
            <a:ext cx="5867400" cy="3317875"/>
          </a:xfrm>
          <a:prstGeom prst="rect">
            <a:avLst/>
          </a:prstGeom>
          <a:noFill/>
          <a:ln w="9525">
            <a:noFill/>
            <a:miter lim="800000"/>
            <a:headEnd/>
            <a:tailEnd/>
          </a:ln>
          <a:effectLst/>
        </p:spPr>
        <p:txBody>
          <a:bodyPr>
            <a:spAutoFit/>
          </a:bodyPr>
          <a:lstStyle/>
          <a:p>
            <a:r>
              <a:rPr lang="en-US" sz="2400">
                <a:cs typeface="Times New Roman" pitchFamily="18" charset="0"/>
              </a:rPr>
              <a:t>   1.  Seek medical attention, informing the responders that radioisotopes are present</a:t>
            </a:r>
          </a:p>
          <a:p>
            <a:endParaRPr lang="en-US" sz="1000">
              <a:latin typeface="New York"/>
              <a:cs typeface="Times New Roman" pitchFamily="18" charset="0"/>
            </a:endParaRPr>
          </a:p>
          <a:p>
            <a:r>
              <a:rPr lang="en-US" sz="2400">
                <a:cs typeface="Times New Roman" pitchFamily="18" charset="0"/>
              </a:rPr>
              <a:t>   2.  Stop the source of the spill, secure and post the area, warn others nearby, and notify the Radiation Safety Officer (RSO)</a:t>
            </a:r>
          </a:p>
          <a:p>
            <a:endParaRPr lang="en-US" sz="1000">
              <a:latin typeface="New York"/>
              <a:cs typeface="Times New Roman" pitchFamily="18" charset="0"/>
            </a:endParaRPr>
          </a:p>
          <a:p>
            <a:r>
              <a:rPr lang="en-US" sz="2400">
                <a:cs typeface="Times New Roman" pitchFamily="18" charset="0"/>
              </a:rPr>
              <a:t>   3.  In coordination with the RSO, decontaminate the spill, and dispose of all contaminated materials in radioactive waste.</a:t>
            </a:r>
            <a:r>
              <a:rPr lang="en-US" sz="2400"/>
              <a:t> </a:t>
            </a:r>
          </a:p>
        </p:txBody>
      </p:sp>
      <p:pic>
        <p:nvPicPr>
          <p:cNvPr id="22533" name="Picture 5" descr="http://www.sfu.ca/human-resources/images/emergency/safety1ct5219x164.jpg"/>
          <p:cNvPicPr>
            <a:picLocks noChangeAspect="1" noChangeArrowheads="1"/>
          </p:cNvPicPr>
          <p:nvPr/>
        </p:nvPicPr>
        <p:blipFill>
          <a:blip r:embed="rId3" cstate="print"/>
          <a:srcRect/>
          <a:stretch>
            <a:fillRect/>
          </a:stretch>
        </p:blipFill>
        <p:spPr bwMode="auto">
          <a:xfrm>
            <a:off x="5867400" y="3733800"/>
            <a:ext cx="2971800" cy="2225675"/>
          </a:xfrm>
          <a:prstGeom prst="rect">
            <a:avLst/>
          </a:prstGeom>
          <a:noFill/>
        </p:spPr>
      </p:pic>
      <p:sp>
        <p:nvSpPr>
          <p:cNvPr id="22534" name="Text Box 6"/>
          <p:cNvSpPr txBox="1">
            <a:spLocks noChangeArrowheads="1"/>
          </p:cNvSpPr>
          <p:nvPr/>
        </p:nvSpPr>
        <p:spPr bwMode="auto">
          <a:xfrm>
            <a:off x="242888" y="1752600"/>
            <a:ext cx="8901112" cy="1187450"/>
          </a:xfrm>
          <a:prstGeom prst="rect">
            <a:avLst/>
          </a:prstGeom>
          <a:noFill/>
          <a:ln w="9525">
            <a:noFill/>
            <a:miter lim="800000"/>
            <a:headEnd/>
            <a:tailEnd/>
          </a:ln>
          <a:effectLst/>
        </p:spPr>
        <p:txBody>
          <a:bodyPr>
            <a:spAutoFit/>
          </a:bodyPr>
          <a:lstStyle/>
          <a:p>
            <a:r>
              <a:rPr lang="en-US" sz="2400"/>
              <a:t>As a general principle, </a:t>
            </a:r>
            <a:r>
              <a:rPr lang="en-US" sz="2400">
                <a:cs typeface="Times New Roman" pitchFamily="18" charset="0"/>
              </a:rPr>
              <a:t>in an emergency involving both personal injury and spill of radioactive materials, adhere to the following priorities as the situation permits: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1" name="Picture 3" descr="http://keats.admin.virginia.edu/images/init_pic_rad.gif"/>
          <p:cNvPicPr>
            <a:picLocks noChangeAspect="1" noChangeArrowheads="1"/>
          </p:cNvPicPr>
          <p:nvPr/>
        </p:nvPicPr>
        <p:blipFill>
          <a:blip r:embed="rId2" cstate="print"/>
          <a:srcRect/>
          <a:stretch>
            <a:fillRect/>
          </a:stretch>
        </p:blipFill>
        <p:spPr bwMode="auto">
          <a:xfrm>
            <a:off x="5410200" y="0"/>
            <a:ext cx="3733800" cy="2763838"/>
          </a:xfrm>
          <a:prstGeom prst="rect">
            <a:avLst/>
          </a:prstGeom>
          <a:noFill/>
        </p:spPr>
      </p:pic>
      <p:sp>
        <p:nvSpPr>
          <p:cNvPr id="43012" name="Text Box 4"/>
          <p:cNvSpPr txBox="1">
            <a:spLocks noChangeArrowheads="1"/>
          </p:cNvSpPr>
          <p:nvPr/>
        </p:nvSpPr>
        <p:spPr bwMode="auto">
          <a:xfrm>
            <a:off x="441325" y="120650"/>
            <a:ext cx="4006850" cy="641350"/>
          </a:xfrm>
          <a:prstGeom prst="rect">
            <a:avLst/>
          </a:prstGeom>
          <a:noFill/>
          <a:ln w="9525">
            <a:noFill/>
            <a:miter lim="800000"/>
            <a:headEnd/>
            <a:tailEnd/>
          </a:ln>
          <a:effectLst/>
        </p:spPr>
        <p:txBody>
          <a:bodyPr wrap="none">
            <a:spAutoFit/>
          </a:bodyPr>
          <a:lstStyle/>
          <a:p>
            <a:r>
              <a:rPr lang="en-US" sz="3600" b="1"/>
              <a:t>Radioactive Wastes</a:t>
            </a:r>
          </a:p>
        </p:txBody>
      </p:sp>
      <p:sp>
        <p:nvSpPr>
          <p:cNvPr id="43013" name="Text Box 5"/>
          <p:cNvSpPr txBox="1">
            <a:spLocks noChangeArrowheads="1"/>
          </p:cNvSpPr>
          <p:nvPr/>
        </p:nvSpPr>
        <p:spPr bwMode="auto">
          <a:xfrm>
            <a:off x="304800" y="914400"/>
            <a:ext cx="5105400" cy="3140075"/>
          </a:xfrm>
          <a:prstGeom prst="rect">
            <a:avLst/>
          </a:prstGeom>
          <a:noFill/>
          <a:ln w="9525">
            <a:noFill/>
            <a:miter lim="800000"/>
            <a:headEnd/>
            <a:tailEnd/>
          </a:ln>
          <a:effectLst/>
        </p:spPr>
        <p:txBody>
          <a:bodyPr>
            <a:spAutoFit/>
          </a:bodyPr>
          <a:lstStyle/>
          <a:p>
            <a:r>
              <a:rPr lang="en-US" b="1"/>
              <a:t>Solid wastes</a:t>
            </a:r>
            <a:r>
              <a:rPr lang="en-US"/>
              <a:t>:  All solid wastes must be kept in conspicuously marked containers in labs authorized to use radioactive materials.  Warning labels must be defaced.  When the containers are full, they must be moved to and stored for 10 half-lives in the Radioactive Storage Area, as designated by the RSO.  After monitoring to ensure that all radioactivity has decayed to background, the wastes may be disposed of in ordinary trash. </a:t>
            </a:r>
          </a:p>
        </p:txBody>
      </p:sp>
      <p:sp>
        <p:nvSpPr>
          <p:cNvPr id="43014" name="Text Box 6"/>
          <p:cNvSpPr txBox="1">
            <a:spLocks noChangeArrowheads="1"/>
          </p:cNvSpPr>
          <p:nvPr/>
        </p:nvSpPr>
        <p:spPr bwMode="auto">
          <a:xfrm>
            <a:off x="381000" y="4114800"/>
            <a:ext cx="8016875" cy="701675"/>
          </a:xfrm>
          <a:prstGeom prst="rect">
            <a:avLst/>
          </a:prstGeom>
          <a:noFill/>
          <a:ln w="9525">
            <a:noFill/>
            <a:miter lim="800000"/>
            <a:headEnd/>
            <a:tailEnd/>
          </a:ln>
          <a:effectLst/>
        </p:spPr>
        <p:txBody>
          <a:bodyPr>
            <a:spAutoFit/>
          </a:bodyPr>
          <a:lstStyle/>
          <a:p>
            <a:r>
              <a:rPr lang="en-US" b="1"/>
              <a:t>Liquid wastes</a:t>
            </a:r>
            <a:r>
              <a:rPr lang="en-US"/>
              <a:t>:  Liquid wastes may be disposed of into ordinary sewerage using designated sinks within the following limits:  </a:t>
            </a:r>
          </a:p>
        </p:txBody>
      </p:sp>
      <p:pic>
        <p:nvPicPr>
          <p:cNvPr id="43015" name="Picture 7"/>
          <p:cNvPicPr>
            <a:picLocks noChangeAspect="1" noChangeArrowheads="1"/>
          </p:cNvPicPr>
          <p:nvPr/>
        </p:nvPicPr>
        <p:blipFill>
          <a:blip r:embed="rId3" cstate="print"/>
          <a:srcRect/>
          <a:stretch>
            <a:fillRect/>
          </a:stretch>
        </p:blipFill>
        <p:spPr bwMode="auto">
          <a:xfrm>
            <a:off x="457200" y="4953000"/>
            <a:ext cx="4038600" cy="1604963"/>
          </a:xfrm>
          <a:prstGeom prst="rect">
            <a:avLst/>
          </a:prstGeom>
          <a:noFill/>
          <a:ln w="9525">
            <a:noFill/>
            <a:miter lim="800000"/>
            <a:headEnd/>
            <a:tailEnd/>
          </a:ln>
          <a:effectLst/>
        </p:spPr>
      </p:pic>
      <p:sp>
        <p:nvSpPr>
          <p:cNvPr id="43016" name="Text Box 8"/>
          <p:cNvSpPr txBox="1">
            <a:spLocks noChangeArrowheads="1"/>
          </p:cNvSpPr>
          <p:nvPr/>
        </p:nvSpPr>
        <p:spPr bwMode="auto">
          <a:xfrm>
            <a:off x="4648200" y="4937125"/>
            <a:ext cx="4206875" cy="1920875"/>
          </a:xfrm>
          <a:prstGeom prst="rect">
            <a:avLst/>
          </a:prstGeom>
          <a:noFill/>
          <a:ln w="9525">
            <a:noFill/>
            <a:miter lim="800000"/>
            <a:headEnd/>
            <a:tailEnd/>
          </a:ln>
          <a:effectLst/>
        </p:spPr>
        <p:txBody>
          <a:bodyPr>
            <a:spAutoFit/>
          </a:bodyPr>
          <a:lstStyle/>
          <a:p>
            <a:r>
              <a:rPr lang="en-US"/>
              <a:t>All experiments must be conducted so as to generate liquid wastes that can be disposed of in this manner.  A log recording the isotope, date, and amounts of disposed material must be maintained near the designated sink.</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457200" y="1143000"/>
            <a:ext cx="7940675" cy="3378200"/>
          </a:xfrm>
          <a:prstGeom prst="rect">
            <a:avLst/>
          </a:prstGeom>
          <a:noFill/>
          <a:ln w="9525">
            <a:noFill/>
            <a:miter lim="800000"/>
            <a:headEnd/>
            <a:tailEnd/>
          </a:ln>
          <a:effectLst/>
        </p:spPr>
        <p:txBody>
          <a:bodyPr>
            <a:spAutoFit/>
          </a:bodyPr>
          <a:lstStyle/>
          <a:p>
            <a:r>
              <a:rPr lang="en-US" sz="2400">
                <a:ea typeface="Arial Unicode MS" pitchFamily="34" charset="-128"/>
                <a:cs typeface="Arial Unicode MS" pitchFamily="34" charset="-128"/>
              </a:rPr>
              <a:t>All personnel handling radioisotopes at Clark University must be trained by the RSO (first laboratory session of BCMB 271) and by the faculty Authorized User in whose lab they work.  </a:t>
            </a:r>
          </a:p>
          <a:p>
            <a:endParaRPr lang="en-US" sz="2400">
              <a:ea typeface="Arial Unicode MS" pitchFamily="34" charset="-128"/>
              <a:cs typeface="Arial Unicode MS" pitchFamily="34" charset="-128"/>
            </a:endParaRPr>
          </a:p>
          <a:p>
            <a:r>
              <a:rPr lang="en-US" sz="2400">
                <a:ea typeface="Arial Unicode MS" pitchFamily="34" charset="-128"/>
                <a:cs typeface="Arial Unicode MS" pitchFamily="34" charset="-128"/>
              </a:rPr>
              <a:t>They must also attend an annual Laboratory Safety Training Program (including training related to the safe use and handling of radioisotopes) and pass the associated exam.   The Laboratory Safety Training Program and exams may also be taken on-line.</a:t>
            </a:r>
            <a:endParaRPr lang="en-US" sz="2400"/>
          </a:p>
        </p:txBody>
      </p:sp>
      <p:sp>
        <p:nvSpPr>
          <p:cNvPr id="23555" name="Text Box 3"/>
          <p:cNvSpPr txBox="1">
            <a:spLocks noChangeArrowheads="1"/>
          </p:cNvSpPr>
          <p:nvPr/>
        </p:nvSpPr>
        <p:spPr bwMode="auto">
          <a:xfrm>
            <a:off x="3276600" y="0"/>
            <a:ext cx="1911350" cy="641350"/>
          </a:xfrm>
          <a:prstGeom prst="rect">
            <a:avLst/>
          </a:prstGeom>
          <a:noFill/>
          <a:ln w="9525">
            <a:noFill/>
            <a:miter lim="800000"/>
            <a:headEnd/>
            <a:tailEnd/>
          </a:ln>
          <a:effectLst/>
        </p:spPr>
        <p:txBody>
          <a:bodyPr wrap="none">
            <a:spAutoFit/>
          </a:bodyPr>
          <a:lstStyle/>
          <a:p>
            <a:r>
              <a:rPr lang="en-US" sz="3600" b="1"/>
              <a:t>Training</a:t>
            </a:r>
          </a:p>
        </p:txBody>
      </p:sp>
      <p:sp>
        <p:nvSpPr>
          <p:cNvPr id="23556" name="Rectangle 4"/>
          <p:cNvSpPr>
            <a:spLocks noChangeArrowheads="1"/>
          </p:cNvSpPr>
          <p:nvPr/>
        </p:nvSpPr>
        <p:spPr bwMode="auto">
          <a:xfrm>
            <a:off x="3117850" y="2600325"/>
            <a:ext cx="9144000" cy="0"/>
          </a:xfrm>
          <a:prstGeom prst="rect">
            <a:avLst/>
          </a:prstGeom>
          <a:noFill/>
          <a:ln w="9525">
            <a:noFill/>
            <a:miter lim="800000"/>
            <a:headEnd/>
            <a:tailEnd/>
          </a:ln>
          <a:effectLst/>
        </p:spPr>
        <p:txBody>
          <a:bodyPr>
            <a:spAutoFit/>
          </a:bodyPr>
          <a:lstStyle/>
          <a:p>
            <a:endParaRPr lang="en-US"/>
          </a:p>
        </p:txBody>
      </p:sp>
      <p:pic>
        <p:nvPicPr>
          <p:cNvPr id="23558" name="Picture 6" descr="http://www.radtrain.com/images/class.jpg"/>
          <p:cNvPicPr>
            <a:picLocks noChangeAspect="1" noChangeArrowheads="1"/>
          </p:cNvPicPr>
          <p:nvPr/>
        </p:nvPicPr>
        <p:blipFill>
          <a:blip r:embed="rId2" cstate="print"/>
          <a:srcRect/>
          <a:stretch>
            <a:fillRect/>
          </a:stretch>
        </p:blipFill>
        <p:spPr bwMode="auto">
          <a:xfrm>
            <a:off x="3962400" y="4267200"/>
            <a:ext cx="3535363" cy="237331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2787650" cy="641350"/>
          </a:xfrm>
          <a:prstGeom prst="rect">
            <a:avLst/>
          </a:prstGeom>
          <a:noFill/>
          <a:ln w="9525">
            <a:noFill/>
            <a:miter lim="800000"/>
            <a:headEnd/>
            <a:tailEnd/>
          </a:ln>
          <a:effectLst/>
        </p:spPr>
        <p:txBody>
          <a:bodyPr wrap="none">
            <a:spAutoFit/>
          </a:bodyPr>
          <a:lstStyle/>
          <a:p>
            <a:r>
              <a:rPr lang="en-US" sz="3600" b="1"/>
              <a:t>Alpha “rays”</a:t>
            </a:r>
          </a:p>
        </p:txBody>
      </p:sp>
      <p:pic>
        <p:nvPicPr>
          <p:cNvPr id="3076" name="Picture 4" descr="http://www.umich.edu/~radinfo/images/alpha.gif"/>
          <p:cNvPicPr>
            <a:picLocks noChangeAspect="1" noChangeArrowheads="1"/>
          </p:cNvPicPr>
          <p:nvPr/>
        </p:nvPicPr>
        <p:blipFill>
          <a:blip r:embed="rId2" cstate="print"/>
          <a:srcRect/>
          <a:stretch>
            <a:fillRect/>
          </a:stretch>
        </p:blipFill>
        <p:spPr bwMode="auto">
          <a:xfrm>
            <a:off x="5105400" y="228600"/>
            <a:ext cx="4038600" cy="3035300"/>
          </a:xfrm>
          <a:prstGeom prst="rect">
            <a:avLst/>
          </a:prstGeom>
          <a:noFill/>
        </p:spPr>
      </p:pic>
      <p:sp>
        <p:nvSpPr>
          <p:cNvPr id="3077" name="Text Box 5"/>
          <p:cNvSpPr txBox="1">
            <a:spLocks noChangeArrowheads="1"/>
          </p:cNvSpPr>
          <p:nvPr/>
        </p:nvSpPr>
        <p:spPr bwMode="auto">
          <a:xfrm>
            <a:off x="228600" y="838200"/>
            <a:ext cx="4876800" cy="2282825"/>
          </a:xfrm>
          <a:prstGeom prst="rect">
            <a:avLst/>
          </a:prstGeom>
          <a:noFill/>
          <a:ln w="9525">
            <a:noFill/>
            <a:miter lim="800000"/>
            <a:headEnd/>
            <a:tailEnd/>
          </a:ln>
          <a:effectLst/>
        </p:spPr>
        <p:txBody>
          <a:bodyPr>
            <a:spAutoFit/>
          </a:bodyPr>
          <a:lstStyle/>
          <a:p>
            <a:r>
              <a:rPr lang="en-US" sz="2400">
                <a:cs typeface="Times New Roman" pitchFamily="18" charset="0"/>
              </a:rPr>
              <a:t>Alpha decay is a radioactive process in which a particle with two neutrons and two protons is ejected from the nucleus of a radioactive atom. The particle is identical to the nucleus of a helium atom.</a:t>
            </a:r>
            <a:endParaRPr lang="en-US" sz="2400"/>
          </a:p>
        </p:txBody>
      </p:sp>
      <p:sp>
        <p:nvSpPr>
          <p:cNvPr id="3078" name="Text Box 6"/>
          <p:cNvSpPr txBox="1">
            <a:spLocks noChangeArrowheads="1"/>
          </p:cNvSpPr>
          <p:nvPr/>
        </p:nvSpPr>
        <p:spPr bwMode="auto">
          <a:xfrm>
            <a:off x="304800" y="3429000"/>
            <a:ext cx="8610600" cy="2530475"/>
          </a:xfrm>
          <a:prstGeom prst="rect">
            <a:avLst/>
          </a:prstGeom>
          <a:noFill/>
          <a:ln w="9525">
            <a:noFill/>
            <a:miter lim="800000"/>
            <a:headEnd/>
            <a:tailEnd/>
          </a:ln>
          <a:effectLst/>
        </p:spPr>
        <p:txBody>
          <a:bodyPr>
            <a:spAutoFit/>
          </a:bodyPr>
          <a:lstStyle/>
          <a:p>
            <a:r>
              <a:rPr lang="en-US">
                <a:cs typeface="Times New Roman" pitchFamily="18" charset="0"/>
              </a:rPr>
              <a:t>Alpha decay only occurs in very heavy elements such as uranium, thorium and radium. After an atom ejects an alpha particle, a new parent atom is formed which has two less neutrons and two less protons.  Because alpha particles contain two protons, they have a positive charge of two. Alpha particles are very heavy and very energetic compared to other common types of radiation. These characteristics allow alpha particles to interact readily with materials they encounter, including air, causing many ionizations in a very short distance. Typical alpha particles will travel no more than a few centimeters in air and are stopped by a sheet of paper.</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2482850" cy="641350"/>
          </a:xfrm>
          <a:prstGeom prst="rect">
            <a:avLst/>
          </a:prstGeom>
          <a:noFill/>
          <a:ln w="9525">
            <a:noFill/>
            <a:miter lim="800000"/>
            <a:headEnd/>
            <a:tailEnd/>
          </a:ln>
          <a:effectLst/>
        </p:spPr>
        <p:txBody>
          <a:bodyPr wrap="none">
            <a:spAutoFit/>
          </a:bodyPr>
          <a:lstStyle/>
          <a:p>
            <a:r>
              <a:rPr lang="en-US" sz="3600" b="1"/>
              <a:t>Beta “rays”</a:t>
            </a:r>
          </a:p>
        </p:txBody>
      </p:sp>
      <p:pic>
        <p:nvPicPr>
          <p:cNvPr id="4100" name="Picture 4" descr="http://www.umich.edu/~radinfo/images/beta.gif"/>
          <p:cNvPicPr>
            <a:picLocks noChangeAspect="1" noChangeArrowheads="1"/>
          </p:cNvPicPr>
          <p:nvPr/>
        </p:nvPicPr>
        <p:blipFill>
          <a:blip r:embed="rId2" cstate="print"/>
          <a:srcRect/>
          <a:stretch>
            <a:fillRect/>
          </a:stretch>
        </p:blipFill>
        <p:spPr bwMode="auto">
          <a:xfrm>
            <a:off x="5105400" y="0"/>
            <a:ext cx="4038600" cy="3016250"/>
          </a:xfrm>
          <a:prstGeom prst="rect">
            <a:avLst/>
          </a:prstGeom>
          <a:noFill/>
        </p:spPr>
      </p:pic>
      <p:sp>
        <p:nvSpPr>
          <p:cNvPr id="4101" name="Text Box 5"/>
          <p:cNvSpPr txBox="1">
            <a:spLocks noChangeArrowheads="1"/>
          </p:cNvSpPr>
          <p:nvPr/>
        </p:nvSpPr>
        <p:spPr bwMode="auto">
          <a:xfrm>
            <a:off x="304800" y="3124200"/>
            <a:ext cx="8474075" cy="3477875"/>
          </a:xfrm>
          <a:prstGeom prst="rect">
            <a:avLst/>
          </a:prstGeom>
          <a:noFill/>
          <a:ln w="9525">
            <a:noFill/>
            <a:miter lim="800000"/>
            <a:headEnd/>
            <a:tailEnd/>
          </a:ln>
          <a:effectLst/>
        </p:spPr>
        <p:txBody>
          <a:bodyPr>
            <a:spAutoFit/>
          </a:bodyPr>
          <a:lstStyle/>
          <a:p>
            <a:r>
              <a:rPr lang="en-US" dirty="0">
                <a:cs typeface="Times New Roman" pitchFamily="18" charset="0"/>
              </a:rPr>
              <a:t>When a nucleus ejects a beta particle, one of the neutrons in the nucleus is transformed into a </a:t>
            </a:r>
            <a:r>
              <a:rPr lang="en-US" dirty="0" smtClean="0">
                <a:cs typeface="Times New Roman" pitchFamily="18" charset="0"/>
              </a:rPr>
              <a:t>proton plus the ejected electron (beta particle). </a:t>
            </a:r>
            <a:r>
              <a:rPr lang="en-US" dirty="0">
                <a:cs typeface="Times New Roman" pitchFamily="18" charset="0"/>
              </a:rPr>
              <a:t>Since the number of protons in the nucleus has changed, a new daughter atom is formed which has one less neutron but one more proton than the parent. Beta particles have a single negative charge and weigh only a small fraction of a neutron or proton. As a result, beta particles interact less readily with material than alpha particles. Depending on the beta particles energy (which depends on the radioactive atom and how much energy the antineutrino carries away), beta particles will travel up to several meters in air, and are stopped by thin layers of metal or plastic.  Phosphorus-32 is the most commonly used isotope at Clark, and it emits strong beta particles.</a:t>
            </a:r>
            <a:endParaRPr lang="en-US" dirty="0"/>
          </a:p>
        </p:txBody>
      </p:sp>
      <p:sp>
        <p:nvSpPr>
          <p:cNvPr id="4102" name="Text Box 6"/>
          <p:cNvSpPr txBox="1">
            <a:spLocks noChangeArrowheads="1"/>
          </p:cNvSpPr>
          <p:nvPr/>
        </p:nvSpPr>
        <p:spPr bwMode="auto">
          <a:xfrm>
            <a:off x="304800" y="990600"/>
            <a:ext cx="4587875" cy="1917700"/>
          </a:xfrm>
          <a:prstGeom prst="rect">
            <a:avLst/>
          </a:prstGeom>
          <a:noFill/>
          <a:ln w="9525">
            <a:noFill/>
            <a:miter lim="800000"/>
            <a:headEnd/>
            <a:tailEnd/>
          </a:ln>
          <a:effectLst/>
        </p:spPr>
        <p:txBody>
          <a:bodyPr>
            <a:spAutoFit/>
          </a:bodyPr>
          <a:lstStyle/>
          <a:p>
            <a:r>
              <a:rPr lang="en-US" sz="2400">
                <a:cs typeface="Times New Roman" pitchFamily="18" charset="0"/>
              </a:rPr>
              <a:t>Beta decay is a radioactive process in which an electron is emitted from the nucleus of a radioactive atom, along with an unusual particle called an antineutrino. </a:t>
            </a:r>
            <a:endParaRPr lang="en-US" sz="24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2711450" cy="641350"/>
          </a:xfrm>
          <a:prstGeom prst="rect">
            <a:avLst/>
          </a:prstGeom>
          <a:noFill/>
          <a:ln w="9525">
            <a:noFill/>
            <a:miter lim="800000"/>
            <a:headEnd/>
            <a:tailEnd/>
          </a:ln>
          <a:effectLst/>
        </p:spPr>
        <p:txBody>
          <a:bodyPr wrap="none">
            <a:spAutoFit/>
          </a:bodyPr>
          <a:lstStyle/>
          <a:p>
            <a:r>
              <a:rPr lang="en-US" sz="3600" b="1"/>
              <a:t>Gamma rays</a:t>
            </a:r>
          </a:p>
        </p:txBody>
      </p:sp>
      <p:pic>
        <p:nvPicPr>
          <p:cNvPr id="5125" name="Picture 5" descr="http://www.umich.edu/~radinfo/images/gamma.gif"/>
          <p:cNvPicPr>
            <a:picLocks noChangeAspect="1" noChangeArrowheads="1"/>
          </p:cNvPicPr>
          <p:nvPr/>
        </p:nvPicPr>
        <p:blipFill>
          <a:blip r:embed="rId2" cstate="print"/>
          <a:srcRect/>
          <a:stretch>
            <a:fillRect/>
          </a:stretch>
        </p:blipFill>
        <p:spPr bwMode="auto">
          <a:xfrm>
            <a:off x="5105400" y="0"/>
            <a:ext cx="4038600" cy="2955925"/>
          </a:xfrm>
          <a:prstGeom prst="rect">
            <a:avLst/>
          </a:prstGeom>
          <a:noFill/>
        </p:spPr>
      </p:pic>
      <p:sp>
        <p:nvSpPr>
          <p:cNvPr id="5126" name="Text Box 6"/>
          <p:cNvSpPr txBox="1">
            <a:spLocks noChangeArrowheads="1"/>
          </p:cNvSpPr>
          <p:nvPr/>
        </p:nvSpPr>
        <p:spPr bwMode="auto">
          <a:xfrm>
            <a:off x="228600" y="3657600"/>
            <a:ext cx="8915400" cy="2835275"/>
          </a:xfrm>
          <a:prstGeom prst="rect">
            <a:avLst/>
          </a:prstGeom>
          <a:noFill/>
          <a:ln w="9525">
            <a:noFill/>
            <a:miter lim="800000"/>
            <a:headEnd/>
            <a:tailEnd/>
          </a:ln>
          <a:effectLst/>
        </p:spPr>
        <p:txBody>
          <a:bodyPr>
            <a:spAutoFit/>
          </a:bodyPr>
          <a:lstStyle/>
          <a:p>
            <a:r>
              <a:rPr lang="en-US">
                <a:cs typeface="Times New Roman" pitchFamily="18" charset="0"/>
              </a:rPr>
              <a:t>The gamma ray has no mass and no charge. Gamma rays interact with material by colliding with the electrons in the shells of atoms. They lose their energy slowly in material, being able to travel significant distances before stopping. Depending on their initial energy, gamma rays can travel from 1 to hundreds of meters in air and can easily go right through people.  It is important to note that most alpha and beta emitters also emit gamma rays as part of their decay process. However, there is no such thing as a “pure” gamma emitter. Important gamma emitters including Technetium-99</a:t>
            </a:r>
            <a:r>
              <a:rPr lang="en-US" baseline="30000">
                <a:cs typeface="Times New Roman" pitchFamily="18" charset="0"/>
              </a:rPr>
              <a:t>m</a:t>
            </a:r>
            <a:r>
              <a:rPr lang="en-US">
                <a:cs typeface="Times New Roman" pitchFamily="18" charset="0"/>
              </a:rPr>
              <a:t> which is used in nuclear medicine, and Cesium-137 which is used for calibration of nuclear instruments.</a:t>
            </a:r>
          </a:p>
        </p:txBody>
      </p:sp>
      <p:sp>
        <p:nvSpPr>
          <p:cNvPr id="5127" name="Text Box 7"/>
          <p:cNvSpPr txBox="1">
            <a:spLocks noChangeArrowheads="1"/>
          </p:cNvSpPr>
          <p:nvPr/>
        </p:nvSpPr>
        <p:spPr bwMode="auto">
          <a:xfrm>
            <a:off x="228600" y="838200"/>
            <a:ext cx="8686800" cy="2647950"/>
          </a:xfrm>
          <a:prstGeom prst="rect">
            <a:avLst/>
          </a:prstGeom>
          <a:noFill/>
          <a:ln w="9525">
            <a:noFill/>
            <a:miter lim="800000"/>
            <a:headEnd/>
            <a:tailEnd/>
          </a:ln>
          <a:effectLst/>
        </p:spPr>
        <p:txBody>
          <a:bodyPr>
            <a:spAutoFit/>
          </a:bodyPr>
          <a:lstStyle/>
          <a:p>
            <a:r>
              <a:rPr lang="en-US" sz="2400" dirty="0">
                <a:cs typeface="Times New Roman" pitchFamily="18" charset="0"/>
              </a:rPr>
              <a:t>After a decay reaction, the nucleus is </a:t>
            </a:r>
          </a:p>
          <a:p>
            <a:r>
              <a:rPr lang="en-US" sz="2400" dirty="0">
                <a:cs typeface="Times New Roman" pitchFamily="18" charset="0"/>
              </a:rPr>
              <a:t>often in an “excited” state. This means </a:t>
            </a:r>
          </a:p>
          <a:p>
            <a:r>
              <a:rPr lang="en-US" sz="2400" dirty="0">
                <a:cs typeface="Times New Roman" pitchFamily="18" charset="0"/>
              </a:rPr>
              <a:t>that the decay has resulted in producing </a:t>
            </a:r>
          </a:p>
          <a:p>
            <a:r>
              <a:rPr lang="en-US" sz="2400" dirty="0">
                <a:cs typeface="Times New Roman" pitchFamily="18" charset="0"/>
              </a:rPr>
              <a:t>a nucleus which still has excess energy. </a:t>
            </a:r>
          </a:p>
          <a:p>
            <a:r>
              <a:rPr lang="en-US" sz="2400" dirty="0">
                <a:cs typeface="Times New Roman" pitchFamily="18" charset="0"/>
              </a:rPr>
              <a:t>This energy is lost by emitting a pulse</a:t>
            </a:r>
          </a:p>
          <a:p>
            <a:r>
              <a:rPr lang="en-US" sz="2400" dirty="0">
                <a:cs typeface="Times New Roman" pitchFamily="18" charset="0"/>
              </a:rPr>
              <a:t>of electromagnetic radiation called a gamma ray, identical in nature to light or microwaves, but of very high energy.</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04800" y="457200"/>
            <a:ext cx="8169275" cy="2530475"/>
          </a:xfrm>
          <a:prstGeom prst="rect">
            <a:avLst/>
          </a:prstGeom>
          <a:noFill/>
          <a:ln w="9525">
            <a:noFill/>
            <a:miter lim="800000"/>
            <a:headEnd/>
            <a:tailEnd/>
          </a:ln>
          <a:effectLst/>
        </p:spPr>
        <p:txBody>
          <a:bodyPr>
            <a:spAutoFit/>
          </a:bodyPr>
          <a:lstStyle/>
          <a:p>
            <a:r>
              <a:rPr lang="en-US" b="1">
                <a:cs typeface="Times New Roman" pitchFamily="18" charset="0"/>
              </a:rPr>
              <a:t>Cosmic radiation: </a:t>
            </a:r>
            <a:r>
              <a:rPr lang="en-US">
                <a:cs typeface="Times New Roman" pitchFamily="18" charset="0"/>
              </a:rPr>
              <a:t>very energetic particles including protons which bombard the earth from outer space. It is more intense at higher altitudes than at sea level where the earth's atmosphere is most dense and gives the greatest protection. </a:t>
            </a:r>
            <a:endParaRPr lang="en-US">
              <a:latin typeface="Arial Unicode MS" pitchFamily="34" charset="-128"/>
              <a:ea typeface="Arial Unicode MS" pitchFamily="34" charset="-128"/>
              <a:cs typeface="Arial Unicode MS" pitchFamily="34" charset="-128"/>
            </a:endParaRPr>
          </a:p>
          <a:p>
            <a:r>
              <a:rPr lang="en-US" b="1">
                <a:cs typeface="Times New Roman" pitchFamily="18" charset="0"/>
              </a:rPr>
              <a:t>Neutrons:</a:t>
            </a:r>
            <a:r>
              <a:rPr lang="en-US">
                <a:cs typeface="Times New Roman" pitchFamily="18" charset="0"/>
              </a:rPr>
              <a:t> uncharged particles which are also very penetrating. On Earth they mostly come from the splitting, or fissioning, of certain atoms inside a nuclear reactor. Water and concrete are the most commonly used shields against neutron radiation from the core of the nuclear reactor.</a:t>
            </a:r>
            <a:endParaRPr lang="en-US"/>
          </a:p>
        </p:txBody>
      </p:sp>
      <p:sp>
        <p:nvSpPr>
          <p:cNvPr id="24658" name="Text Box 82"/>
          <p:cNvSpPr txBox="1">
            <a:spLocks noChangeArrowheads="1"/>
          </p:cNvSpPr>
          <p:nvPr/>
        </p:nvSpPr>
        <p:spPr bwMode="auto">
          <a:xfrm>
            <a:off x="136525" y="-34925"/>
            <a:ext cx="8258175" cy="457200"/>
          </a:xfrm>
          <a:prstGeom prst="rect">
            <a:avLst/>
          </a:prstGeom>
          <a:noFill/>
          <a:ln w="9525">
            <a:noFill/>
            <a:miter lim="800000"/>
            <a:headEnd/>
            <a:tailEnd/>
          </a:ln>
          <a:effectLst/>
        </p:spPr>
        <p:txBody>
          <a:bodyPr wrap="none">
            <a:spAutoFit/>
          </a:bodyPr>
          <a:lstStyle/>
          <a:p>
            <a:r>
              <a:rPr lang="en-US" sz="2400" b="1"/>
              <a:t>Other types of radiation and summary of radioactive particles</a:t>
            </a:r>
          </a:p>
        </p:txBody>
      </p:sp>
      <p:grpSp>
        <p:nvGrpSpPr>
          <p:cNvPr id="24659" name="Group 83"/>
          <p:cNvGrpSpPr>
            <a:grpSpLocks/>
          </p:cNvGrpSpPr>
          <p:nvPr/>
        </p:nvGrpSpPr>
        <p:grpSpPr bwMode="auto">
          <a:xfrm>
            <a:off x="533400" y="3124200"/>
            <a:ext cx="7848600" cy="3360738"/>
            <a:chOff x="-3" y="-3"/>
            <a:chExt cx="4605" cy="2021"/>
          </a:xfrm>
        </p:grpSpPr>
        <p:grpSp>
          <p:nvGrpSpPr>
            <p:cNvPr id="24660" name="Group 84"/>
            <p:cNvGrpSpPr>
              <a:grpSpLocks/>
            </p:cNvGrpSpPr>
            <p:nvPr/>
          </p:nvGrpSpPr>
          <p:grpSpPr bwMode="auto">
            <a:xfrm>
              <a:off x="0" y="0"/>
              <a:ext cx="4599" cy="2015"/>
              <a:chOff x="0" y="0"/>
              <a:chExt cx="4599" cy="2015"/>
            </a:xfrm>
          </p:grpSpPr>
          <p:grpSp>
            <p:nvGrpSpPr>
              <p:cNvPr id="24661" name="Group 85"/>
              <p:cNvGrpSpPr>
                <a:grpSpLocks/>
              </p:cNvGrpSpPr>
              <p:nvPr/>
            </p:nvGrpSpPr>
            <p:grpSpPr bwMode="auto">
              <a:xfrm>
                <a:off x="0" y="0"/>
                <a:ext cx="528" cy="403"/>
                <a:chOff x="0" y="0"/>
                <a:chExt cx="528" cy="403"/>
              </a:xfrm>
            </p:grpSpPr>
            <p:sp>
              <p:nvSpPr>
                <p:cNvPr id="24662" name="Rectangle 86"/>
                <p:cNvSpPr>
                  <a:spLocks noChangeArrowheads="1"/>
                </p:cNvSpPr>
                <p:nvPr/>
              </p:nvSpPr>
              <p:spPr bwMode="auto">
                <a:xfrm>
                  <a:off x="0" y="0"/>
                  <a:ext cx="528"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Radiation</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663" name="Rectangle 87"/>
                <p:cNvSpPr>
                  <a:spLocks noChangeArrowheads="1"/>
                </p:cNvSpPr>
                <p:nvPr/>
              </p:nvSpPr>
              <p:spPr bwMode="auto">
                <a:xfrm>
                  <a:off x="0" y="0"/>
                  <a:ext cx="528" cy="403"/>
                </a:xfrm>
                <a:prstGeom prst="rect">
                  <a:avLst/>
                </a:prstGeom>
                <a:noFill/>
                <a:ln w="7">
                  <a:solidFill>
                    <a:srgbClr val="A0A0A0"/>
                  </a:solidFill>
                  <a:miter lim="800000"/>
                  <a:headEnd/>
                  <a:tailEnd/>
                </a:ln>
                <a:effectLst/>
              </p:spPr>
              <p:txBody>
                <a:bodyPr/>
                <a:lstStyle/>
                <a:p>
                  <a:endParaRPr lang="en-US"/>
                </a:p>
              </p:txBody>
            </p:sp>
          </p:grpSp>
          <p:grpSp>
            <p:nvGrpSpPr>
              <p:cNvPr id="24664" name="Group 88"/>
              <p:cNvGrpSpPr>
                <a:grpSpLocks/>
              </p:cNvGrpSpPr>
              <p:nvPr/>
            </p:nvGrpSpPr>
            <p:grpSpPr bwMode="auto">
              <a:xfrm>
                <a:off x="528" y="0"/>
                <a:ext cx="1130" cy="403"/>
                <a:chOff x="528" y="0"/>
                <a:chExt cx="1130" cy="403"/>
              </a:xfrm>
            </p:grpSpPr>
            <p:sp>
              <p:nvSpPr>
                <p:cNvPr id="24665" name="Rectangle 89"/>
                <p:cNvSpPr>
                  <a:spLocks noChangeArrowheads="1"/>
                </p:cNvSpPr>
                <p:nvPr/>
              </p:nvSpPr>
              <p:spPr bwMode="auto">
                <a:xfrm>
                  <a:off x="528" y="0"/>
                  <a:ext cx="1130"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Type of Radiation</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666" name="Rectangle 90"/>
                <p:cNvSpPr>
                  <a:spLocks noChangeArrowheads="1"/>
                </p:cNvSpPr>
                <p:nvPr/>
              </p:nvSpPr>
              <p:spPr bwMode="auto">
                <a:xfrm>
                  <a:off x="528" y="0"/>
                  <a:ext cx="1130" cy="403"/>
                </a:xfrm>
                <a:prstGeom prst="rect">
                  <a:avLst/>
                </a:prstGeom>
                <a:noFill/>
                <a:ln w="7">
                  <a:solidFill>
                    <a:srgbClr val="A0A0A0"/>
                  </a:solidFill>
                  <a:miter lim="800000"/>
                  <a:headEnd/>
                  <a:tailEnd/>
                </a:ln>
                <a:effectLst/>
              </p:spPr>
              <p:txBody>
                <a:bodyPr/>
                <a:lstStyle/>
                <a:p>
                  <a:endParaRPr lang="en-US"/>
                </a:p>
              </p:txBody>
            </p:sp>
          </p:grpSp>
          <p:grpSp>
            <p:nvGrpSpPr>
              <p:cNvPr id="24667" name="Group 91"/>
              <p:cNvGrpSpPr>
                <a:grpSpLocks/>
              </p:cNvGrpSpPr>
              <p:nvPr/>
            </p:nvGrpSpPr>
            <p:grpSpPr bwMode="auto">
              <a:xfrm>
                <a:off x="1658" y="0"/>
                <a:ext cx="689" cy="403"/>
                <a:chOff x="1658" y="0"/>
                <a:chExt cx="689" cy="403"/>
              </a:xfrm>
            </p:grpSpPr>
            <p:sp>
              <p:nvSpPr>
                <p:cNvPr id="24668" name="Rectangle 92"/>
                <p:cNvSpPr>
                  <a:spLocks noChangeArrowheads="1"/>
                </p:cNvSpPr>
                <p:nvPr/>
              </p:nvSpPr>
              <p:spPr bwMode="auto">
                <a:xfrm>
                  <a:off x="1658" y="0"/>
                  <a:ext cx="689"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Mass (AMU)</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669" name="Rectangle 93"/>
                <p:cNvSpPr>
                  <a:spLocks noChangeArrowheads="1"/>
                </p:cNvSpPr>
                <p:nvPr/>
              </p:nvSpPr>
              <p:spPr bwMode="auto">
                <a:xfrm>
                  <a:off x="1658" y="0"/>
                  <a:ext cx="689" cy="403"/>
                </a:xfrm>
                <a:prstGeom prst="rect">
                  <a:avLst/>
                </a:prstGeom>
                <a:noFill/>
                <a:ln w="7">
                  <a:solidFill>
                    <a:srgbClr val="A0A0A0"/>
                  </a:solidFill>
                  <a:miter lim="800000"/>
                  <a:headEnd/>
                  <a:tailEnd/>
                </a:ln>
                <a:effectLst/>
              </p:spPr>
              <p:txBody>
                <a:bodyPr/>
                <a:lstStyle/>
                <a:p>
                  <a:endParaRPr lang="en-US"/>
                </a:p>
              </p:txBody>
            </p:sp>
          </p:grpSp>
          <p:grpSp>
            <p:nvGrpSpPr>
              <p:cNvPr id="24670" name="Group 94"/>
              <p:cNvGrpSpPr>
                <a:grpSpLocks/>
              </p:cNvGrpSpPr>
              <p:nvPr/>
            </p:nvGrpSpPr>
            <p:grpSpPr bwMode="auto">
              <a:xfrm>
                <a:off x="2347" y="0"/>
                <a:ext cx="601" cy="403"/>
                <a:chOff x="2347" y="0"/>
                <a:chExt cx="601" cy="403"/>
              </a:xfrm>
            </p:grpSpPr>
            <p:sp>
              <p:nvSpPr>
                <p:cNvPr id="24671" name="Rectangle 95"/>
                <p:cNvSpPr>
                  <a:spLocks noChangeArrowheads="1"/>
                </p:cNvSpPr>
                <p:nvPr/>
              </p:nvSpPr>
              <p:spPr bwMode="auto">
                <a:xfrm>
                  <a:off x="2347" y="0"/>
                  <a:ext cx="601"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Charge</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672" name="Rectangle 96"/>
                <p:cNvSpPr>
                  <a:spLocks noChangeArrowheads="1"/>
                </p:cNvSpPr>
                <p:nvPr/>
              </p:nvSpPr>
              <p:spPr bwMode="auto">
                <a:xfrm>
                  <a:off x="2347" y="0"/>
                  <a:ext cx="601" cy="403"/>
                </a:xfrm>
                <a:prstGeom prst="rect">
                  <a:avLst/>
                </a:prstGeom>
                <a:noFill/>
                <a:ln w="7">
                  <a:solidFill>
                    <a:srgbClr val="A0A0A0"/>
                  </a:solidFill>
                  <a:miter lim="800000"/>
                  <a:headEnd/>
                  <a:tailEnd/>
                </a:ln>
                <a:effectLst/>
              </p:spPr>
              <p:txBody>
                <a:bodyPr/>
                <a:lstStyle/>
                <a:p>
                  <a:endParaRPr lang="en-US"/>
                </a:p>
              </p:txBody>
            </p:sp>
          </p:grpSp>
          <p:grpSp>
            <p:nvGrpSpPr>
              <p:cNvPr id="24673" name="Group 97"/>
              <p:cNvGrpSpPr>
                <a:grpSpLocks/>
              </p:cNvGrpSpPr>
              <p:nvPr/>
            </p:nvGrpSpPr>
            <p:grpSpPr bwMode="auto">
              <a:xfrm>
                <a:off x="2948" y="0"/>
                <a:ext cx="1651" cy="403"/>
                <a:chOff x="2948" y="0"/>
                <a:chExt cx="1651" cy="403"/>
              </a:xfrm>
            </p:grpSpPr>
            <p:sp>
              <p:nvSpPr>
                <p:cNvPr id="24674" name="Rectangle 98"/>
                <p:cNvSpPr>
                  <a:spLocks noChangeArrowheads="1"/>
                </p:cNvSpPr>
                <p:nvPr/>
              </p:nvSpPr>
              <p:spPr bwMode="auto">
                <a:xfrm>
                  <a:off x="2948" y="0"/>
                  <a:ext cx="1651"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Shielding material</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675" name="Rectangle 99"/>
                <p:cNvSpPr>
                  <a:spLocks noChangeArrowheads="1"/>
                </p:cNvSpPr>
                <p:nvPr/>
              </p:nvSpPr>
              <p:spPr bwMode="auto">
                <a:xfrm>
                  <a:off x="2948" y="0"/>
                  <a:ext cx="1651" cy="403"/>
                </a:xfrm>
                <a:prstGeom prst="rect">
                  <a:avLst/>
                </a:prstGeom>
                <a:noFill/>
                <a:ln w="7">
                  <a:solidFill>
                    <a:srgbClr val="A0A0A0"/>
                  </a:solidFill>
                  <a:miter lim="800000"/>
                  <a:headEnd/>
                  <a:tailEnd/>
                </a:ln>
                <a:effectLst/>
              </p:spPr>
              <p:txBody>
                <a:bodyPr/>
                <a:lstStyle/>
                <a:p>
                  <a:endParaRPr lang="en-US"/>
                </a:p>
              </p:txBody>
            </p:sp>
          </p:grpSp>
          <p:grpSp>
            <p:nvGrpSpPr>
              <p:cNvPr id="24676" name="Group 100"/>
              <p:cNvGrpSpPr>
                <a:grpSpLocks/>
              </p:cNvGrpSpPr>
              <p:nvPr/>
            </p:nvGrpSpPr>
            <p:grpSpPr bwMode="auto">
              <a:xfrm>
                <a:off x="0" y="403"/>
                <a:ext cx="528" cy="403"/>
                <a:chOff x="0" y="403"/>
                <a:chExt cx="528" cy="403"/>
              </a:xfrm>
            </p:grpSpPr>
            <p:sp>
              <p:nvSpPr>
                <p:cNvPr id="24677" name="Rectangle 101"/>
                <p:cNvSpPr>
                  <a:spLocks noChangeArrowheads="1"/>
                </p:cNvSpPr>
                <p:nvPr/>
              </p:nvSpPr>
              <p:spPr bwMode="auto">
                <a:xfrm>
                  <a:off x="0" y="403"/>
                  <a:ext cx="528"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Alpha</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678" name="Rectangle 102"/>
                <p:cNvSpPr>
                  <a:spLocks noChangeArrowheads="1"/>
                </p:cNvSpPr>
                <p:nvPr/>
              </p:nvSpPr>
              <p:spPr bwMode="auto">
                <a:xfrm>
                  <a:off x="0" y="403"/>
                  <a:ext cx="528" cy="403"/>
                </a:xfrm>
                <a:prstGeom prst="rect">
                  <a:avLst/>
                </a:prstGeom>
                <a:noFill/>
                <a:ln w="7">
                  <a:solidFill>
                    <a:srgbClr val="A0A0A0"/>
                  </a:solidFill>
                  <a:miter lim="800000"/>
                  <a:headEnd/>
                  <a:tailEnd/>
                </a:ln>
                <a:effectLst/>
              </p:spPr>
              <p:txBody>
                <a:bodyPr/>
                <a:lstStyle/>
                <a:p>
                  <a:endParaRPr lang="en-US"/>
                </a:p>
              </p:txBody>
            </p:sp>
          </p:grpSp>
          <p:grpSp>
            <p:nvGrpSpPr>
              <p:cNvPr id="24679" name="Group 103"/>
              <p:cNvGrpSpPr>
                <a:grpSpLocks/>
              </p:cNvGrpSpPr>
              <p:nvPr/>
            </p:nvGrpSpPr>
            <p:grpSpPr bwMode="auto">
              <a:xfrm>
                <a:off x="528" y="403"/>
                <a:ext cx="1130" cy="403"/>
                <a:chOff x="528" y="403"/>
                <a:chExt cx="1130" cy="403"/>
              </a:xfrm>
            </p:grpSpPr>
            <p:sp>
              <p:nvSpPr>
                <p:cNvPr id="24680" name="Rectangle 104"/>
                <p:cNvSpPr>
                  <a:spLocks noChangeArrowheads="1"/>
                </p:cNvSpPr>
                <p:nvPr/>
              </p:nvSpPr>
              <p:spPr bwMode="auto">
                <a:xfrm>
                  <a:off x="528" y="403"/>
                  <a:ext cx="1130"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Particle</a:t>
                  </a:r>
                </a:p>
                <a:p>
                  <a:pPr eaLnBrk="0" hangingPunct="0"/>
                  <a:endParaRPr lang="en-US" sz="2400"/>
                </a:p>
              </p:txBody>
            </p:sp>
            <p:sp>
              <p:nvSpPr>
                <p:cNvPr id="24681" name="Rectangle 105"/>
                <p:cNvSpPr>
                  <a:spLocks noChangeArrowheads="1"/>
                </p:cNvSpPr>
                <p:nvPr/>
              </p:nvSpPr>
              <p:spPr bwMode="auto">
                <a:xfrm>
                  <a:off x="528" y="403"/>
                  <a:ext cx="1130" cy="403"/>
                </a:xfrm>
                <a:prstGeom prst="rect">
                  <a:avLst/>
                </a:prstGeom>
                <a:noFill/>
                <a:ln w="7">
                  <a:solidFill>
                    <a:srgbClr val="A0A0A0"/>
                  </a:solidFill>
                  <a:miter lim="800000"/>
                  <a:headEnd/>
                  <a:tailEnd/>
                </a:ln>
                <a:effectLst/>
              </p:spPr>
              <p:txBody>
                <a:bodyPr/>
                <a:lstStyle/>
                <a:p>
                  <a:endParaRPr lang="en-US"/>
                </a:p>
              </p:txBody>
            </p:sp>
          </p:grpSp>
          <p:grpSp>
            <p:nvGrpSpPr>
              <p:cNvPr id="24682" name="Group 106"/>
              <p:cNvGrpSpPr>
                <a:grpSpLocks/>
              </p:cNvGrpSpPr>
              <p:nvPr/>
            </p:nvGrpSpPr>
            <p:grpSpPr bwMode="auto">
              <a:xfrm>
                <a:off x="1658" y="403"/>
                <a:ext cx="689" cy="403"/>
                <a:chOff x="1658" y="403"/>
                <a:chExt cx="689" cy="403"/>
              </a:xfrm>
            </p:grpSpPr>
            <p:sp>
              <p:nvSpPr>
                <p:cNvPr id="24683" name="Rectangle 107"/>
                <p:cNvSpPr>
                  <a:spLocks noChangeArrowheads="1"/>
                </p:cNvSpPr>
                <p:nvPr/>
              </p:nvSpPr>
              <p:spPr bwMode="auto">
                <a:xfrm>
                  <a:off x="1658" y="403"/>
                  <a:ext cx="689"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4</a:t>
                  </a:r>
                </a:p>
                <a:p>
                  <a:pPr eaLnBrk="0" hangingPunct="0"/>
                  <a:endParaRPr lang="en-US" sz="2400"/>
                </a:p>
              </p:txBody>
            </p:sp>
            <p:sp>
              <p:nvSpPr>
                <p:cNvPr id="24684" name="Rectangle 108"/>
                <p:cNvSpPr>
                  <a:spLocks noChangeArrowheads="1"/>
                </p:cNvSpPr>
                <p:nvPr/>
              </p:nvSpPr>
              <p:spPr bwMode="auto">
                <a:xfrm>
                  <a:off x="1658" y="403"/>
                  <a:ext cx="689" cy="403"/>
                </a:xfrm>
                <a:prstGeom prst="rect">
                  <a:avLst/>
                </a:prstGeom>
                <a:noFill/>
                <a:ln w="7">
                  <a:solidFill>
                    <a:srgbClr val="A0A0A0"/>
                  </a:solidFill>
                  <a:miter lim="800000"/>
                  <a:headEnd/>
                  <a:tailEnd/>
                </a:ln>
                <a:effectLst/>
              </p:spPr>
              <p:txBody>
                <a:bodyPr/>
                <a:lstStyle/>
                <a:p>
                  <a:endParaRPr lang="en-US"/>
                </a:p>
              </p:txBody>
            </p:sp>
          </p:grpSp>
          <p:grpSp>
            <p:nvGrpSpPr>
              <p:cNvPr id="24685" name="Group 109"/>
              <p:cNvGrpSpPr>
                <a:grpSpLocks/>
              </p:cNvGrpSpPr>
              <p:nvPr/>
            </p:nvGrpSpPr>
            <p:grpSpPr bwMode="auto">
              <a:xfrm>
                <a:off x="2347" y="403"/>
                <a:ext cx="601" cy="403"/>
                <a:chOff x="2347" y="403"/>
                <a:chExt cx="601" cy="403"/>
              </a:xfrm>
            </p:grpSpPr>
            <p:sp>
              <p:nvSpPr>
                <p:cNvPr id="24686" name="Rectangle 110"/>
                <p:cNvSpPr>
                  <a:spLocks noChangeArrowheads="1"/>
                </p:cNvSpPr>
                <p:nvPr/>
              </p:nvSpPr>
              <p:spPr bwMode="auto">
                <a:xfrm>
                  <a:off x="2347" y="403"/>
                  <a:ext cx="601"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+2</a:t>
                  </a:r>
                </a:p>
                <a:p>
                  <a:pPr eaLnBrk="0" hangingPunct="0"/>
                  <a:endParaRPr lang="en-US" sz="2400"/>
                </a:p>
              </p:txBody>
            </p:sp>
            <p:sp>
              <p:nvSpPr>
                <p:cNvPr id="24687" name="Rectangle 111"/>
                <p:cNvSpPr>
                  <a:spLocks noChangeArrowheads="1"/>
                </p:cNvSpPr>
                <p:nvPr/>
              </p:nvSpPr>
              <p:spPr bwMode="auto">
                <a:xfrm>
                  <a:off x="2347" y="403"/>
                  <a:ext cx="601" cy="403"/>
                </a:xfrm>
                <a:prstGeom prst="rect">
                  <a:avLst/>
                </a:prstGeom>
                <a:noFill/>
                <a:ln w="7">
                  <a:solidFill>
                    <a:srgbClr val="A0A0A0"/>
                  </a:solidFill>
                  <a:miter lim="800000"/>
                  <a:headEnd/>
                  <a:tailEnd/>
                </a:ln>
                <a:effectLst/>
              </p:spPr>
              <p:txBody>
                <a:bodyPr/>
                <a:lstStyle/>
                <a:p>
                  <a:endParaRPr lang="en-US"/>
                </a:p>
              </p:txBody>
            </p:sp>
          </p:grpSp>
          <p:grpSp>
            <p:nvGrpSpPr>
              <p:cNvPr id="24688" name="Group 112"/>
              <p:cNvGrpSpPr>
                <a:grpSpLocks/>
              </p:cNvGrpSpPr>
              <p:nvPr/>
            </p:nvGrpSpPr>
            <p:grpSpPr bwMode="auto">
              <a:xfrm>
                <a:off x="2948" y="403"/>
                <a:ext cx="1651" cy="403"/>
                <a:chOff x="2948" y="403"/>
                <a:chExt cx="1651" cy="403"/>
              </a:xfrm>
            </p:grpSpPr>
            <p:sp>
              <p:nvSpPr>
                <p:cNvPr id="24689" name="Rectangle 113"/>
                <p:cNvSpPr>
                  <a:spLocks noChangeArrowheads="1"/>
                </p:cNvSpPr>
                <p:nvPr/>
              </p:nvSpPr>
              <p:spPr bwMode="auto">
                <a:xfrm>
                  <a:off x="2948" y="403"/>
                  <a:ext cx="1651"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Paper, skin, clothes</a:t>
                  </a:r>
                </a:p>
                <a:p>
                  <a:pPr eaLnBrk="0" hangingPunct="0"/>
                  <a:endParaRPr lang="en-US" sz="2400"/>
                </a:p>
              </p:txBody>
            </p:sp>
            <p:sp>
              <p:nvSpPr>
                <p:cNvPr id="24690" name="Rectangle 114"/>
                <p:cNvSpPr>
                  <a:spLocks noChangeArrowheads="1"/>
                </p:cNvSpPr>
                <p:nvPr/>
              </p:nvSpPr>
              <p:spPr bwMode="auto">
                <a:xfrm>
                  <a:off x="2948" y="403"/>
                  <a:ext cx="1651" cy="403"/>
                </a:xfrm>
                <a:prstGeom prst="rect">
                  <a:avLst/>
                </a:prstGeom>
                <a:noFill/>
                <a:ln w="7">
                  <a:solidFill>
                    <a:srgbClr val="A0A0A0"/>
                  </a:solidFill>
                  <a:miter lim="800000"/>
                  <a:headEnd/>
                  <a:tailEnd/>
                </a:ln>
                <a:effectLst/>
              </p:spPr>
              <p:txBody>
                <a:bodyPr/>
                <a:lstStyle/>
                <a:p>
                  <a:endParaRPr lang="en-US"/>
                </a:p>
              </p:txBody>
            </p:sp>
          </p:grpSp>
          <p:grpSp>
            <p:nvGrpSpPr>
              <p:cNvPr id="24691" name="Group 115"/>
              <p:cNvGrpSpPr>
                <a:grpSpLocks/>
              </p:cNvGrpSpPr>
              <p:nvPr/>
            </p:nvGrpSpPr>
            <p:grpSpPr bwMode="auto">
              <a:xfrm>
                <a:off x="0" y="806"/>
                <a:ext cx="528" cy="403"/>
                <a:chOff x="0" y="806"/>
                <a:chExt cx="528" cy="403"/>
              </a:xfrm>
            </p:grpSpPr>
            <p:sp>
              <p:nvSpPr>
                <p:cNvPr id="24692" name="Rectangle 116"/>
                <p:cNvSpPr>
                  <a:spLocks noChangeArrowheads="1"/>
                </p:cNvSpPr>
                <p:nvPr/>
              </p:nvSpPr>
              <p:spPr bwMode="auto">
                <a:xfrm>
                  <a:off x="0" y="806"/>
                  <a:ext cx="528"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Beta</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693" name="Rectangle 117"/>
                <p:cNvSpPr>
                  <a:spLocks noChangeArrowheads="1"/>
                </p:cNvSpPr>
                <p:nvPr/>
              </p:nvSpPr>
              <p:spPr bwMode="auto">
                <a:xfrm>
                  <a:off x="0" y="806"/>
                  <a:ext cx="528" cy="403"/>
                </a:xfrm>
                <a:prstGeom prst="rect">
                  <a:avLst/>
                </a:prstGeom>
                <a:noFill/>
                <a:ln w="7">
                  <a:solidFill>
                    <a:srgbClr val="A0A0A0"/>
                  </a:solidFill>
                  <a:miter lim="800000"/>
                  <a:headEnd/>
                  <a:tailEnd/>
                </a:ln>
                <a:effectLst/>
              </p:spPr>
              <p:txBody>
                <a:bodyPr/>
                <a:lstStyle/>
                <a:p>
                  <a:endParaRPr lang="en-US"/>
                </a:p>
              </p:txBody>
            </p:sp>
          </p:grpSp>
          <p:grpSp>
            <p:nvGrpSpPr>
              <p:cNvPr id="24694" name="Group 118"/>
              <p:cNvGrpSpPr>
                <a:grpSpLocks/>
              </p:cNvGrpSpPr>
              <p:nvPr/>
            </p:nvGrpSpPr>
            <p:grpSpPr bwMode="auto">
              <a:xfrm>
                <a:off x="528" y="806"/>
                <a:ext cx="1130" cy="403"/>
                <a:chOff x="528" y="806"/>
                <a:chExt cx="1130" cy="403"/>
              </a:xfrm>
            </p:grpSpPr>
            <p:sp>
              <p:nvSpPr>
                <p:cNvPr id="24695" name="Rectangle 119"/>
                <p:cNvSpPr>
                  <a:spLocks noChangeArrowheads="1"/>
                </p:cNvSpPr>
                <p:nvPr/>
              </p:nvSpPr>
              <p:spPr bwMode="auto">
                <a:xfrm>
                  <a:off x="528" y="806"/>
                  <a:ext cx="1130"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Particle</a:t>
                  </a:r>
                </a:p>
                <a:p>
                  <a:pPr eaLnBrk="0" hangingPunct="0"/>
                  <a:endParaRPr lang="en-US" sz="2400"/>
                </a:p>
              </p:txBody>
            </p:sp>
            <p:sp>
              <p:nvSpPr>
                <p:cNvPr id="24696" name="Rectangle 120"/>
                <p:cNvSpPr>
                  <a:spLocks noChangeArrowheads="1"/>
                </p:cNvSpPr>
                <p:nvPr/>
              </p:nvSpPr>
              <p:spPr bwMode="auto">
                <a:xfrm>
                  <a:off x="528" y="806"/>
                  <a:ext cx="1130" cy="403"/>
                </a:xfrm>
                <a:prstGeom prst="rect">
                  <a:avLst/>
                </a:prstGeom>
                <a:noFill/>
                <a:ln w="7">
                  <a:solidFill>
                    <a:srgbClr val="A0A0A0"/>
                  </a:solidFill>
                  <a:miter lim="800000"/>
                  <a:headEnd/>
                  <a:tailEnd/>
                </a:ln>
                <a:effectLst/>
              </p:spPr>
              <p:txBody>
                <a:bodyPr/>
                <a:lstStyle/>
                <a:p>
                  <a:endParaRPr lang="en-US"/>
                </a:p>
              </p:txBody>
            </p:sp>
          </p:grpSp>
          <p:grpSp>
            <p:nvGrpSpPr>
              <p:cNvPr id="24697" name="Group 121"/>
              <p:cNvGrpSpPr>
                <a:grpSpLocks/>
              </p:cNvGrpSpPr>
              <p:nvPr/>
            </p:nvGrpSpPr>
            <p:grpSpPr bwMode="auto">
              <a:xfrm>
                <a:off x="1658" y="806"/>
                <a:ext cx="689" cy="403"/>
                <a:chOff x="1658" y="806"/>
                <a:chExt cx="689" cy="403"/>
              </a:xfrm>
            </p:grpSpPr>
            <p:sp>
              <p:nvSpPr>
                <p:cNvPr id="24698" name="Rectangle 122"/>
                <p:cNvSpPr>
                  <a:spLocks noChangeArrowheads="1"/>
                </p:cNvSpPr>
                <p:nvPr/>
              </p:nvSpPr>
              <p:spPr bwMode="auto">
                <a:xfrm>
                  <a:off x="1658" y="806"/>
                  <a:ext cx="689"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1/1836</a:t>
                  </a:r>
                </a:p>
                <a:p>
                  <a:pPr eaLnBrk="0" hangingPunct="0"/>
                  <a:endParaRPr lang="en-US" sz="2400"/>
                </a:p>
              </p:txBody>
            </p:sp>
            <p:sp>
              <p:nvSpPr>
                <p:cNvPr id="24699" name="Rectangle 123"/>
                <p:cNvSpPr>
                  <a:spLocks noChangeArrowheads="1"/>
                </p:cNvSpPr>
                <p:nvPr/>
              </p:nvSpPr>
              <p:spPr bwMode="auto">
                <a:xfrm>
                  <a:off x="1658" y="806"/>
                  <a:ext cx="689" cy="403"/>
                </a:xfrm>
                <a:prstGeom prst="rect">
                  <a:avLst/>
                </a:prstGeom>
                <a:noFill/>
                <a:ln w="7">
                  <a:solidFill>
                    <a:srgbClr val="A0A0A0"/>
                  </a:solidFill>
                  <a:miter lim="800000"/>
                  <a:headEnd/>
                  <a:tailEnd/>
                </a:ln>
                <a:effectLst/>
              </p:spPr>
              <p:txBody>
                <a:bodyPr/>
                <a:lstStyle/>
                <a:p>
                  <a:endParaRPr lang="en-US"/>
                </a:p>
              </p:txBody>
            </p:sp>
          </p:grpSp>
          <p:grpSp>
            <p:nvGrpSpPr>
              <p:cNvPr id="24700" name="Group 124"/>
              <p:cNvGrpSpPr>
                <a:grpSpLocks/>
              </p:cNvGrpSpPr>
              <p:nvPr/>
            </p:nvGrpSpPr>
            <p:grpSpPr bwMode="auto">
              <a:xfrm>
                <a:off x="2347" y="806"/>
                <a:ext cx="601" cy="403"/>
                <a:chOff x="2347" y="806"/>
                <a:chExt cx="601" cy="403"/>
              </a:xfrm>
            </p:grpSpPr>
            <p:sp>
              <p:nvSpPr>
                <p:cNvPr id="24701" name="Rectangle 125"/>
                <p:cNvSpPr>
                  <a:spLocks noChangeArrowheads="1"/>
                </p:cNvSpPr>
                <p:nvPr/>
              </p:nvSpPr>
              <p:spPr bwMode="auto">
                <a:xfrm>
                  <a:off x="2347" y="806"/>
                  <a:ext cx="601"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±1</a:t>
                  </a:r>
                </a:p>
                <a:p>
                  <a:pPr eaLnBrk="0" hangingPunct="0"/>
                  <a:endParaRPr lang="en-US" sz="2400"/>
                </a:p>
              </p:txBody>
            </p:sp>
            <p:sp>
              <p:nvSpPr>
                <p:cNvPr id="24702" name="Rectangle 126"/>
                <p:cNvSpPr>
                  <a:spLocks noChangeArrowheads="1"/>
                </p:cNvSpPr>
                <p:nvPr/>
              </p:nvSpPr>
              <p:spPr bwMode="auto">
                <a:xfrm>
                  <a:off x="2347" y="806"/>
                  <a:ext cx="601" cy="403"/>
                </a:xfrm>
                <a:prstGeom prst="rect">
                  <a:avLst/>
                </a:prstGeom>
                <a:noFill/>
                <a:ln w="7">
                  <a:solidFill>
                    <a:srgbClr val="A0A0A0"/>
                  </a:solidFill>
                  <a:miter lim="800000"/>
                  <a:headEnd/>
                  <a:tailEnd/>
                </a:ln>
                <a:effectLst/>
              </p:spPr>
              <p:txBody>
                <a:bodyPr/>
                <a:lstStyle/>
                <a:p>
                  <a:endParaRPr lang="en-US"/>
                </a:p>
              </p:txBody>
            </p:sp>
          </p:grpSp>
          <p:grpSp>
            <p:nvGrpSpPr>
              <p:cNvPr id="24703" name="Group 127"/>
              <p:cNvGrpSpPr>
                <a:grpSpLocks/>
              </p:cNvGrpSpPr>
              <p:nvPr/>
            </p:nvGrpSpPr>
            <p:grpSpPr bwMode="auto">
              <a:xfrm>
                <a:off x="2948" y="806"/>
                <a:ext cx="1651" cy="403"/>
                <a:chOff x="2948" y="806"/>
                <a:chExt cx="1651" cy="403"/>
              </a:xfrm>
            </p:grpSpPr>
            <p:sp>
              <p:nvSpPr>
                <p:cNvPr id="24704" name="Rectangle 128"/>
                <p:cNvSpPr>
                  <a:spLocks noChangeArrowheads="1"/>
                </p:cNvSpPr>
                <p:nvPr/>
              </p:nvSpPr>
              <p:spPr bwMode="auto">
                <a:xfrm>
                  <a:off x="2948" y="806"/>
                  <a:ext cx="1651"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Plastic, glass, light metals</a:t>
                  </a:r>
                </a:p>
                <a:p>
                  <a:pPr eaLnBrk="0" hangingPunct="0"/>
                  <a:endParaRPr lang="en-US" sz="2400"/>
                </a:p>
              </p:txBody>
            </p:sp>
            <p:sp>
              <p:nvSpPr>
                <p:cNvPr id="24705" name="Rectangle 129"/>
                <p:cNvSpPr>
                  <a:spLocks noChangeArrowheads="1"/>
                </p:cNvSpPr>
                <p:nvPr/>
              </p:nvSpPr>
              <p:spPr bwMode="auto">
                <a:xfrm>
                  <a:off x="2948" y="806"/>
                  <a:ext cx="1651" cy="403"/>
                </a:xfrm>
                <a:prstGeom prst="rect">
                  <a:avLst/>
                </a:prstGeom>
                <a:noFill/>
                <a:ln w="7">
                  <a:solidFill>
                    <a:srgbClr val="A0A0A0"/>
                  </a:solidFill>
                  <a:miter lim="800000"/>
                  <a:headEnd/>
                  <a:tailEnd/>
                </a:ln>
                <a:effectLst/>
              </p:spPr>
              <p:txBody>
                <a:bodyPr/>
                <a:lstStyle/>
                <a:p>
                  <a:endParaRPr lang="en-US"/>
                </a:p>
              </p:txBody>
            </p:sp>
          </p:grpSp>
          <p:grpSp>
            <p:nvGrpSpPr>
              <p:cNvPr id="24706" name="Group 130"/>
              <p:cNvGrpSpPr>
                <a:grpSpLocks/>
              </p:cNvGrpSpPr>
              <p:nvPr/>
            </p:nvGrpSpPr>
            <p:grpSpPr bwMode="auto">
              <a:xfrm>
                <a:off x="0" y="1209"/>
                <a:ext cx="528" cy="403"/>
                <a:chOff x="0" y="1209"/>
                <a:chExt cx="528" cy="403"/>
              </a:xfrm>
            </p:grpSpPr>
            <p:sp>
              <p:nvSpPr>
                <p:cNvPr id="24707" name="Rectangle 131"/>
                <p:cNvSpPr>
                  <a:spLocks noChangeArrowheads="1"/>
                </p:cNvSpPr>
                <p:nvPr/>
              </p:nvSpPr>
              <p:spPr bwMode="auto">
                <a:xfrm>
                  <a:off x="0" y="1209"/>
                  <a:ext cx="528"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Gamma</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708" name="Rectangle 132"/>
                <p:cNvSpPr>
                  <a:spLocks noChangeArrowheads="1"/>
                </p:cNvSpPr>
                <p:nvPr/>
              </p:nvSpPr>
              <p:spPr bwMode="auto">
                <a:xfrm>
                  <a:off x="0" y="1209"/>
                  <a:ext cx="528" cy="403"/>
                </a:xfrm>
                <a:prstGeom prst="rect">
                  <a:avLst/>
                </a:prstGeom>
                <a:noFill/>
                <a:ln w="7">
                  <a:solidFill>
                    <a:srgbClr val="A0A0A0"/>
                  </a:solidFill>
                  <a:miter lim="800000"/>
                  <a:headEnd/>
                  <a:tailEnd/>
                </a:ln>
                <a:effectLst/>
              </p:spPr>
              <p:txBody>
                <a:bodyPr/>
                <a:lstStyle/>
                <a:p>
                  <a:endParaRPr lang="en-US"/>
                </a:p>
              </p:txBody>
            </p:sp>
          </p:grpSp>
          <p:grpSp>
            <p:nvGrpSpPr>
              <p:cNvPr id="24709" name="Group 133"/>
              <p:cNvGrpSpPr>
                <a:grpSpLocks/>
              </p:cNvGrpSpPr>
              <p:nvPr/>
            </p:nvGrpSpPr>
            <p:grpSpPr bwMode="auto">
              <a:xfrm>
                <a:off x="528" y="1209"/>
                <a:ext cx="1130" cy="403"/>
                <a:chOff x="528" y="1209"/>
                <a:chExt cx="1130" cy="403"/>
              </a:xfrm>
            </p:grpSpPr>
            <p:sp>
              <p:nvSpPr>
                <p:cNvPr id="24710" name="Rectangle 134"/>
                <p:cNvSpPr>
                  <a:spLocks noChangeArrowheads="1"/>
                </p:cNvSpPr>
                <p:nvPr/>
              </p:nvSpPr>
              <p:spPr bwMode="auto">
                <a:xfrm>
                  <a:off x="528" y="1209"/>
                  <a:ext cx="1130"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Electromagnetic Wave</a:t>
                  </a:r>
                </a:p>
                <a:p>
                  <a:pPr eaLnBrk="0" hangingPunct="0"/>
                  <a:endParaRPr lang="en-US" sz="2400"/>
                </a:p>
              </p:txBody>
            </p:sp>
            <p:sp>
              <p:nvSpPr>
                <p:cNvPr id="24711" name="Rectangle 135"/>
                <p:cNvSpPr>
                  <a:spLocks noChangeArrowheads="1"/>
                </p:cNvSpPr>
                <p:nvPr/>
              </p:nvSpPr>
              <p:spPr bwMode="auto">
                <a:xfrm>
                  <a:off x="528" y="1209"/>
                  <a:ext cx="1130" cy="403"/>
                </a:xfrm>
                <a:prstGeom prst="rect">
                  <a:avLst/>
                </a:prstGeom>
                <a:noFill/>
                <a:ln w="7">
                  <a:solidFill>
                    <a:srgbClr val="A0A0A0"/>
                  </a:solidFill>
                  <a:miter lim="800000"/>
                  <a:headEnd/>
                  <a:tailEnd/>
                </a:ln>
                <a:effectLst/>
              </p:spPr>
              <p:txBody>
                <a:bodyPr/>
                <a:lstStyle/>
                <a:p>
                  <a:endParaRPr lang="en-US"/>
                </a:p>
              </p:txBody>
            </p:sp>
          </p:grpSp>
          <p:grpSp>
            <p:nvGrpSpPr>
              <p:cNvPr id="24712" name="Group 136"/>
              <p:cNvGrpSpPr>
                <a:grpSpLocks/>
              </p:cNvGrpSpPr>
              <p:nvPr/>
            </p:nvGrpSpPr>
            <p:grpSpPr bwMode="auto">
              <a:xfrm>
                <a:off x="1658" y="1209"/>
                <a:ext cx="689" cy="403"/>
                <a:chOff x="1658" y="1209"/>
                <a:chExt cx="689" cy="403"/>
              </a:xfrm>
            </p:grpSpPr>
            <p:sp>
              <p:nvSpPr>
                <p:cNvPr id="24713" name="Rectangle 137"/>
                <p:cNvSpPr>
                  <a:spLocks noChangeArrowheads="1"/>
                </p:cNvSpPr>
                <p:nvPr/>
              </p:nvSpPr>
              <p:spPr bwMode="auto">
                <a:xfrm>
                  <a:off x="1658" y="1209"/>
                  <a:ext cx="689"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0</a:t>
                  </a:r>
                </a:p>
                <a:p>
                  <a:pPr eaLnBrk="0" hangingPunct="0"/>
                  <a:endParaRPr lang="en-US" sz="2400"/>
                </a:p>
              </p:txBody>
            </p:sp>
            <p:sp>
              <p:nvSpPr>
                <p:cNvPr id="24714" name="Rectangle 138"/>
                <p:cNvSpPr>
                  <a:spLocks noChangeArrowheads="1"/>
                </p:cNvSpPr>
                <p:nvPr/>
              </p:nvSpPr>
              <p:spPr bwMode="auto">
                <a:xfrm>
                  <a:off x="1658" y="1209"/>
                  <a:ext cx="689" cy="403"/>
                </a:xfrm>
                <a:prstGeom prst="rect">
                  <a:avLst/>
                </a:prstGeom>
                <a:noFill/>
                <a:ln w="7">
                  <a:solidFill>
                    <a:srgbClr val="A0A0A0"/>
                  </a:solidFill>
                  <a:miter lim="800000"/>
                  <a:headEnd/>
                  <a:tailEnd/>
                </a:ln>
                <a:effectLst/>
              </p:spPr>
              <p:txBody>
                <a:bodyPr/>
                <a:lstStyle/>
                <a:p>
                  <a:endParaRPr lang="en-US"/>
                </a:p>
              </p:txBody>
            </p:sp>
          </p:grpSp>
          <p:grpSp>
            <p:nvGrpSpPr>
              <p:cNvPr id="24715" name="Group 139"/>
              <p:cNvGrpSpPr>
                <a:grpSpLocks/>
              </p:cNvGrpSpPr>
              <p:nvPr/>
            </p:nvGrpSpPr>
            <p:grpSpPr bwMode="auto">
              <a:xfrm>
                <a:off x="2347" y="1209"/>
                <a:ext cx="601" cy="403"/>
                <a:chOff x="2347" y="1209"/>
                <a:chExt cx="601" cy="403"/>
              </a:xfrm>
            </p:grpSpPr>
            <p:sp>
              <p:nvSpPr>
                <p:cNvPr id="24716" name="Rectangle 140"/>
                <p:cNvSpPr>
                  <a:spLocks noChangeArrowheads="1"/>
                </p:cNvSpPr>
                <p:nvPr/>
              </p:nvSpPr>
              <p:spPr bwMode="auto">
                <a:xfrm>
                  <a:off x="2347" y="1209"/>
                  <a:ext cx="601"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0</a:t>
                  </a:r>
                </a:p>
                <a:p>
                  <a:pPr eaLnBrk="0" hangingPunct="0"/>
                  <a:endParaRPr lang="en-US" sz="2400"/>
                </a:p>
              </p:txBody>
            </p:sp>
            <p:sp>
              <p:nvSpPr>
                <p:cNvPr id="24717" name="Rectangle 141"/>
                <p:cNvSpPr>
                  <a:spLocks noChangeArrowheads="1"/>
                </p:cNvSpPr>
                <p:nvPr/>
              </p:nvSpPr>
              <p:spPr bwMode="auto">
                <a:xfrm>
                  <a:off x="2347" y="1209"/>
                  <a:ext cx="601" cy="403"/>
                </a:xfrm>
                <a:prstGeom prst="rect">
                  <a:avLst/>
                </a:prstGeom>
                <a:noFill/>
                <a:ln w="7">
                  <a:solidFill>
                    <a:srgbClr val="A0A0A0"/>
                  </a:solidFill>
                  <a:miter lim="800000"/>
                  <a:headEnd/>
                  <a:tailEnd/>
                </a:ln>
                <a:effectLst/>
              </p:spPr>
              <p:txBody>
                <a:bodyPr/>
                <a:lstStyle/>
                <a:p>
                  <a:endParaRPr lang="en-US"/>
                </a:p>
              </p:txBody>
            </p:sp>
          </p:grpSp>
          <p:grpSp>
            <p:nvGrpSpPr>
              <p:cNvPr id="24718" name="Group 142"/>
              <p:cNvGrpSpPr>
                <a:grpSpLocks/>
              </p:cNvGrpSpPr>
              <p:nvPr/>
            </p:nvGrpSpPr>
            <p:grpSpPr bwMode="auto">
              <a:xfrm>
                <a:off x="2948" y="1209"/>
                <a:ext cx="1651" cy="403"/>
                <a:chOff x="2948" y="1209"/>
                <a:chExt cx="1651" cy="403"/>
              </a:xfrm>
            </p:grpSpPr>
            <p:sp>
              <p:nvSpPr>
                <p:cNvPr id="24719" name="Rectangle 143"/>
                <p:cNvSpPr>
                  <a:spLocks noChangeArrowheads="1"/>
                </p:cNvSpPr>
                <p:nvPr/>
              </p:nvSpPr>
              <p:spPr bwMode="auto">
                <a:xfrm>
                  <a:off x="2948" y="1209"/>
                  <a:ext cx="1651"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Dense metal, concrete, Earth</a:t>
                  </a:r>
                </a:p>
                <a:p>
                  <a:pPr eaLnBrk="0" hangingPunct="0"/>
                  <a:endParaRPr lang="en-US" sz="2400"/>
                </a:p>
              </p:txBody>
            </p:sp>
            <p:sp>
              <p:nvSpPr>
                <p:cNvPr id="24720" name="Rectangle 144"/>
                <p:cNvSpPr>
                  <a:spLocks noChangeArrowheads="1"/>
                </p:cNvSpPr>
                <p:nvPr/>
              </p:nvSpPr>
              <p:spPr bwMode="auto">
                <a:xfrm>
                  <a:off x="2948" y="1209"/>
                  <a:ext cx="1651" cy="403"/>
                </a:xfrm>
                <a:prstGeom prst="rect">
                  <a:avLst/>
                </a:prstGeom>
                <a:noFill/>
                <a:ln w="7">
                  <a:solidFill>
                    <a:srgbClr val="A0A0A0"/>
                  </a:solidFill>
                  <a:miter lim="800000"/>
                  <a:headEnd/>
                  <a:tailEnd/>
                </a:ln>
                <a:effectLst/>
              </p:spPr>
              <p:txBody>
                <a:bodyPr/>
                <a:lstStyle/>
                <a:p>
                  <a:endParaRPr lang="en-US"/>
                </a:p>
              </p:txBody>
            </p:sp>
          </p:grpSp>
          <p:grpSp>
            <p:nvGrpSpPr>
              <p:cNvPr id="24721" name="Group 145"/>
              <p:cNvGrpSpPr>
                <a:grpSpLocks/>
              </p:cNvGrpSpPr>
              <p:nvPr/>
            </p:nvGrpSpPr>
            <p:grpSpPr bwMode="auto">
              <a:xfrm>
                <a:off x="0" y="1612"/>
                <a:ext cx="528" cy="403"/>
                <a:chOff x="0" y="1612"/>
                <a:chExt cx="528" cy="403"/>
              </a:xfrm>
            </p:grpSpPr>
            <p:sp>
              <p:nvSpPr>
                <p:cNvPr id="24722" name="Rectangle 146"/>
                <p:cNvSpPr>
                  <a:spLocks noChangeArrowheads="1"/>
                </p:cNvSpPr>
                <p:nvPr/>
              </p:nvSpPr>
              <p:spPr bwMode="auto">
                <a:xfrm>
                  <a:off x="0" y="1612"/>
                  <a:ext cx="528" cy="403"/>
                </a:xfrm>
                <a:prstGeom prst="rect">
                  <a:avLst/>
                </a:prstGeom>
                <a:noFill/>
                <a:ln w="9525">
                  <a:noFill/>
                  <a:miter lim="800000"/>
                  <a:headEnd/>
                  <a:tailEnd/>
                </a:ln>
                <a:effectLst/>
              </p:spPr>
              <p:txBody>
                <a:bodyPr anchor="ctr"/>
                <a:lstStyle/>
                <a:p>
                  <a:r>
                    <a:rPr lang="en-US" sz="1200" b="1">
                      <a:latin typeface="Arial Unicode MS" pitchFamily="34" charset="-128"/>
                      <a:ea typeface="Arial Unicode MS" pitchFamily="34" charset="-128"/>
                      <a:cs typeface="Arial Unicode MS" pitchFamily="34" charset="-128"/>
                    </a:rPr>
                    <a:t>Neutrons</a:t>
                  </a:r>
                  <a:endParaRPr lang="en-US" sz="1200">
                    <a:latin typeface="Arial Unicode MS" pitchFamily="34" charset="-128"/>
                    <a:ea typeface="Arial Unicode MS" pitchFamily="34" charset="-128"/>
                    <a:cs typeface="Arial Unicode MS" pitchFamily="34" charset="-128"/>
                  </a:endParaRPr>
                </a:p>
                <a:p>
                  <a:pPr eaLnBrk="0" hangingPunct="0"/>
                  <a:endParaRPr lang="en-US" sz="2400"/>
                </a:p>
              </p:txBody>
            </p:sp>
            <p:sp>
              <p:nvSpPr>
                <p:cNvPr id="24723" name="Rectangle 147"/>
                <p:cNvSpPr>
                  <a:spLocks noChangeArrowheads="1"/>
                </p:cNvSpPr>
                <p:nvPr/>
              </p:nvSpPr>
              <p:spPr bwMode="auto">
                <a:xfrm>
                  <a:off x="0" y="1612"/>
                  <a:ext cx="528" cy="403"/>
                </a:xfrm>
                <a:prstGeom prst="rect">
                  <a:avLst/>
                </a:prstGeom>
                <a:noFill/>
                <a:ln w="7">
                  <a:solidFill>
                    <a:srgbClr val="A0A0A0"/>
                  </a:solidFill>
                  <a:miter lim="800000"/>
                  <a:headEnd/>
                  <a:tailEnd/>
                </a:ln>
                <a:effectLst/>
              </p:spPr>
              <p:txBody>
                <a:bodyPr/>
                <a:lstStyle/>
                <a:p>
                  <a:endParaRPr lang="en-US"/>
                </a:p>
              </p:txBody>
            </p:sp>
          </p:grpSp>
          <p:grpSp>
            <p:nvGrpSpPr>
              <p:cNvPr id="24724" name="Group 148"/>
              <p:cNvGrpSpPr>
                <a:grpSpLocks/>
              </p:cNvGrpSpPr>
              <p:nvPr/>
            </p:nvGrpSpPr>
            <p:grpSpPr bwMode="auto">
              <a:xfrm>
                <a:off x="528" y="1612"/>
                <a:ext cx="1130" cy="403"/>
                <a:chOff x="528" y="1612"/>
                <a:chExt cx="1130" cy="403"/>
              </a:xfrm>
            </p:grpSpPr>
            <p:sp>
              <p:nvSpPr>
                <p:cNvPr id="24725" name="Rectangle 149"/>
                <p:cNvSpPr>
                  <a:spLocks noChangeArrowheads="1"/>
                </p:cNvSpPr>
                <p:nvPr/>
              </p:nvSpPr>
              <p:spPr bwMode="auto">
                <a:xfrm>
                  <a:off x="528" y="1612"/>
                  <a:ext cx="1130"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Particle</a:t>
                  </a:r>
                </a:p>
                <a:p>
                  <a:pPr eaLnBrk="0" hangingPunct="0"/>
                  <a:endParaRPr lang="en-US" sz="2400"/>
                </a:p>
              </p:txBody>
            </p:sp>
            <p:sp>
              <p:nvSpPr>
                <p:cNvPr id="24726" name="Rectangle 150"/>
                <p:cNvSpPr>
                  <a:spLocks noChangeArrowheads="1"/>
                </p:cNvSpPr>
                <p:nvPr/>
              </p:nvSpPr>
              <p:spPr bwMode="auto">
                <a:xfrm>
                  <a:off x="528" y="1612"/>
                  <a:ext cx="1130" cy="403"/>
                </a:xfrm>
                <a:prstGeom prst="rect">
                  <a:avLst/>
                </a:prstGeom>
                <a:noFill/>
                <a:ln w="7">
                  <a:solidFill>
                    <a:srgbClr val="A0A0A0"/>
                  </a:solidFill>
                  <a:miter lim="800000"/>
                  <a:headEnd/>
                  <a:tailEnd/>
                </a:ln>
                <a:effectLst/>
              </p:spPr>
              <p:txBody>
                <a:bodyPr/>
                <a:lstStyle/>
                <a:p>
                  <a:endParaRPr lang="en-US"/>
                </a:p>
              </p:txBody>
            </p:sp>
          </p:grpSp>
          <p:grpSp>
            <p:nvGrpSpPr>
              <p:cNvPr id="24727" name="Group 151"/>
              <p:cNvGrpSpPr>
                <a:grpSpLocks/>
              </p:cNvGrpSpPr>
              <p:nvPr/>
            </p:nvGrpSpPr>
            <p:grpSpPr bwMode="auto">
              <a:xfrm>
                <a:off x="1658" y="1612"/>
                <a:ext cx="689" cy="403"/>
                <a:chOff x="1658" y="1612"/>
                <a:chExt cx="689" cy="403"/>
              </a:xfrm>
            </p:grpSpPr>
            <p:sp>
              <p:nvSpPr>
                <p:cNvPr id="24728" name="Rectangle 152"/>
                <p:cNvSpPr>
                  <a:spLocks noChangeArrowheads="1"/>
                </p:cNvSpPr>
                <p:nvPr/>
              </p:nvSpPr>
              <p:spPr bwMode="auto">
                <a:xfrm>
                  <a:off x="1658" y="1612"/>
                  <a:ext cx="689"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1</a:t>
                  </a:r>
                </a:p>
                <a:p>
                  <a:pPr eaLnBrk="0" hangingPunct="0"/>
                  <a:endParaRPr lang="en-US" sz="2400"/>
                </a:p>
              </p:txBody>
            </p:sp>
            <p:sp>
              <p:nvSpPr>
                <p:cNvPr id="24729" name="Rectangle 153"/>
                <p:cNvSpPr>
                  <a:spLocks noChangeArrowheads="1"/>
                </p:cNvSpPr>
                <p:nvPr/>
              </p:nvSpPr>
              <p:spPr bwMode="auto">
                <a:xfrm>
                  <a:off x="1658" y="1612"/>
                  <a:ext cx="689" cy="403"/>
                </a:xfrm>
                <a:prstGeom prst="rect">
                  <a:avLst/>
                </a:prstGeom>
                <a:noFill/>
                <a:ln w="7">
                  <a:solidFill>
                    <a:srgbClr val="A0A0A0"/>
                  </a:solidFill>
                  <a:miter lim="800000"/>
                  <a:headEnd/>
                  <a:tailEnd/>
                </a:ln>
                <a:effectLst/>
              </p:spPr>
              <p:txBody>
                <a:bodyPr/>
                <a:lstStyle/>
                <a:p>
                  <a:endParaRPr lang="en-US"/>
                </a:p>
              </p:txBody>
            </p:sp>
          </p:grpSp>
          <p:grpSp>
            <p:nvGrpSpPr>
              <p:cNvPr id="24730" name="Group 154"/>
              <p:cNvGrpSpPr>
                <a:grpSpLocks/>
              </p:cNvGrpSpPr>
              <p:nvPr/>
            </p:nvGrpSpPr>
            <p:grpSpPr bwMode="auto">
              <a:xfrm>
                <a:off x="2347" y="1612"/>
                <a:ext cx="601" cy="403"/>
                <a:chOff x="2347" y="1612"/>
                <a:chExt cx="601" cy="403"/>
              </a:xfrm>
            </p:grpSpPr>
            <p:sp>
              <p:nvSpPr>
                <p:cNvPr id="24731" name="Rectangle 155"/>
                <p:cNvSpPr>
                  <a:spLocks noChangeArrowheads="1"/>
                </p:cNvSpPr>
                <p:nvPr/>
              </p:nvSpPr>
              <p:spPr bwMode="auto">
                <a:xfrm>
                  <a:off x="2347" y="1612"/>
                  <a:ext cx="601"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0</a:t>
                  </a:r>
                </a:p>
                <a:p>
                  <a:pPr eaLnBrk="0" hangingPunct="0"/>
                  <a:endParaRPr lang="en-US" sz="2400"/>
                </a:p>
              </p:txBody>
            </p:sp>
            <p:sp>
              <p:nvSpPr>
                <p:cNvPr id="24732" name="Rectangle 156"/>
                <p:cNvSpPr>
                  <a:spLocks noChangeArrowheads="1"/>
                </p:cNvSpPr>
                <p:nvPr/>
              </p:nvSpPr>
              <p:spPr bwMode="auto">
                <a:xfrm>
                  <a:off x="2347" y="1612"/>
                  <a:ext cx="601" cy="403"/>
                </a:xfrm>
                <a:prstGeom prst="rect">
                  <a:avLst/>
                </a:prstGeom>
                <a:noFill/>
                <a:ln w="7">
                  <a:solidFill>
                    <a:srgbClr val="A0A0A0"/>
                  </a:solidFill>
                  <a:miter lim="800000"/>
                  <a:headEnd/>
                  <a:tailEnd/>
                </a:ln>
                <a:effectLst/>
              </p:spPr>
              <p:txBody>
                <a:bodyPr/>
                <a:lstStyle/>
                <a:p>
                  <a:endParaRPr lang="en-US"/>
                </a:p>
              </p:txBody>
            </p:sp>
          </p:grpSp>
          <p:grpSp>
            <p:nvGrpSpPr>
              <p:cNvPr id="24733" name="Group 157"/>
              <p:cNvGrpSpPr>
                <a:grpSpLocks/>
              </p:cNvGrpSpPr>
              <p:nvPr/>
            </p:nvGrpSpPr>
            <p:grpSpPr bwMode="auto">
              <a:xfrm>
                <a:off x="2948" y="1612"/>
                <a:ext cx="1651" cy="403"/>
                <a:chOff x="2948" y="1612"/>
                <a:chExt cx="1651" cy="403"/>
              </a:xfrm>
            </p:grpSpPr>
            <p:sp>
              <p:nvSpPr>
                <p:cNvPr id="24734" name="Rectangle 158"/>
                <p:cNvSpPr>
                  <a:spLocks noChangeArrowheads="1"/>
                </p:cNvSpPr>
                <p:nvPr/>
              </p:nvSpPr>
              <p:spPr bwMode="auto">
                <a:xfrm>
                  <a:off x="2948" y="1612"/>
                  <a:ext cx="1651" cy="403"/>
                </a:xfrm>
                <a:prstGeom prst="rect">
                  <a:avLst/>
                </a:prstGeom>
                <a:noFill/>
                <a:ln w="9525">
                  <a:noFill/>
                  <a:miter lim="800000"/>
                  <a:headEnd/>
                  <a:tailEnd/>
                </a:ln>
                <a:effectLst/>
              </p:spPr>
              <p:txBody>
                <a:bodyPr anchor="ctr"/>
                <a:lstStyle/>
                <a:p>
                  <a:r>
                    <a:rPr lang="en-US" sz="1200">
                      <a:latin typeface="Arial Unicode MS" pitchFamily="34" charset="-128"/>
                      <a:ea typeface="Arial Unicode MS" pitchFamily="34" charset="-128"/>
                      <a:cs typeface="Arial Unicode MS" pitchFamily="34" charset="-128"/>
                    </a:rPr>
                    <a:t>Water, concrete, polyethylene, oil</a:t>
                  </a:r>
                </a:p>
                <a:p>
                  <a:pPr eaLnBrk="0" hangingPunct="0"/>
                  <a:endParaRPr lang="en-US" sz="2400"/>
                </a:p>
              </p:txBody>
            </p:sp>
            <p:sp>
              <p:nvSpPr>
                <p:cNvPr id="24735" name="Rectangle 159"/>
                <p:cNvSpPr>
                  <a:spLocks noChangeArrowheads="1"/>
                </p:cNvSpPr>
                <p:nvPr/>
              </p:nvSpPr>
              <p:spPr bwMode="auto">
                <a:xfrm>
                  <a:off x="2948" y="1612"/>
                  <a:ext cx="1651" cy="403"/>
                </a:xfrm>
                <a:prstGeom prst="rect">
                  <a:avLst/>
                </a:prstGeom>
                <a:noFill/>
                <a:ln w="7">
                  <a:solidFill>
                    <a:srgbClr val="A0A0A0"/>
                  </a:solidFill>
                  <a:miter lim="800000"/>
                  <a:headEnd/>
                  <a:tailEnd/>
                </a:ln>
                <a:effectLst/>
              </p:spPr>
              <p:txBody>
                <a:bodyPr/>
                <a:lstStyle/>
                <a:p>
                  <a:endParaRPr lang="en-US"/>
                </a:p>
              </p:txBody>
            </p:sp>
          </p:grpSp>
        </p:grpSp>
        <p:sp>
          <p:nvSpPr>
            <p:cNvPr id="24736" name="Rectangle 160"/>
            <p:cNvSpPr>
              <a:spLocks noChangeArrowheads="1"/>
            </p:cNvSpPr>
            <p:nvPr/>
          </p:nvSpPr>
          <p:spPr bwMode="auto">
            <a:xfrm>
              <a:off x="-3" y="-3"/>
              <a:ext cx="4605" cy="2021"/>
            </a:xfrm>
            <a:prstGeom prst="rect">
              <a:avLst/>
            </a:prstGeom>
            <a:noFill/>
            <a:ln w="11112">
              <a:solidFill>
                <a:srgbClr val="A0A0A0"/>
              </a:solidFill>
              <a:miter lim="800000"/>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0" y="0"/>
            <a:ext cx="3972241" cy="646331"/>
          </a:xfrm>
          <a:prstGeom prst="rect">
            <a:avLst/>
          </a:prstGeom>
          <a:noFill/>
          <a:ln w="9525">
            <a:noFill/>
            <a:miter lim="800000"/>
            <a:headEnd/>
            <a:tailEnd/>
          </a:ln>
          <a:effectLst/>
        </p:spPr>
        <p:txBody>
          <a:bodyPr wrap="none">
            <a:spAutoFit/>
          </a:bodyPr>
          <a:lstStyle/>
          <a:p>
            <a:r>
              <a:rPr lang="en-US" sz="3600" b="1" dirty="0" smtClean="0"/>
              <a:t>Nuclear Equations</a:t>
            </a:r>
            <a:endParaRPr lang="en-US" sz="3600" b="1" dirty="0"/>
          </a:p>
        </p:txBody>
      </p:sp>
      <p:grpSp>
        <p:nvGrpSpPr>
          <p:cNvPr id="27" name="Group 26"/>
          <p:cNvGrpSpPr/>
          <p:nvPr/>
        </p:nvGrpSpPr>
        <p:grpSpPr>
          <a:xfrm>
            <a:off x="685800" y="2133600"/>
            <a:ext cx="4697120" cy="523220"/>
            <a:chOff x="685800" y="2209800"/>
            <a:chExt cx="4697120" cy="523220"/>
          </a:xfrm>
        </p:grpSpPr>
        <p:sp>
          <p:nvSpPr>
            <p:cNvPr id="3" name="TextBox 2"/>
            <p:cNvSpPr txBox="1"/>
            <p:nvPr/>
          </p:nvSpPr>
          <p:spPr>
            <a:xfrm>
              <a:off x="685800" y="2286000"/>
              <a:ext cx="4697120" cy="400110"/>
            </a:xfrm>
            <a:prstGeom prst="rect">
              <a:avLst/>
            </a:prstGeom>
            <a:noFill/>
          </p:spPr>
          <p:txBody>
            <a:bodyPr wrap="none" rtlCol="0">
              <a:spAutoFit/>
            </a:bodyPr>
            <a:lstStyle/>
            <a:p>
              <a:r>
                <a:rPr lang="en-US" dirty="0" smtClean="0"/>
                <a:t>Alpha rays:       Ra(s) </a:t>
              </a:r>
              <a:r>
                <a:rPr lang="en-US" dirty="0" smtClean="0">
                  <a:sym typeface="Symbol"/>
                </a:rPr>
                <a:t>      He </a:t>
              </a:r>
              <a:r>
                <a:rPr lang="en-US" dirty="0" smtClean="0">
                  <a:sym typeface="Symbol"/>
                </a:rPr>
                <a:t>+      </a:t>
              </a:r>
              <a:r>
                <a:rPr lang="en-US" dirty="0" err="1" smtClean="0">
                  <a:sym typeface="Symbol"/>
                </a:rPr>
                <a:t>Rn</a:t>
              </a:r>
              <a:r>
                <a:rPr lang="en-US" dirty="0" smtClean="0">
                  <a:sym typeface="Symbol"/>
                </a:rPr>
                <a:t>(g) </a:t>
              </a:r>
              <a:r>
                <a:rPr lang="en-US" dirty="0" smtClean="0"/>
                <a:t> </a:t>
              </a:r>
              <a:endParaRPr lang="en-US" dirty="0"/>
            </a:p>
          </p:txBody>
        </p:sp>
        <p:sp>
          <p:nvSpPr>
            <p:cNvPr id="6" name="TextBox 5"/>
            <p:cNvSpPr txBox="1"/>
            <p:nvPr/>
          </p:nvSpPr>
          <p:spPr>
            <a:xfrm>
              <a:off x="1981200" y="2209800"/>
              <a:ext cx="453970" cy="523220"/>
            </a:xfrm>
            <a:prstGeom prst="rect">
              <a:avLst/>
            </a:prstGeom>
            <a:noFill/>
          </p:spPr>
          <p:txBody>
            <a:bodyPr wrap="none" rtlCol="0">
              <a:spAutoFit/>
            </a:bodyPr>
            <a:lstStyle/>
            <a:p>
              <a:r>
                <a:rPr lang="en-US" sz="1400" dirty="0" smtClean="0"/>
                <a:t>226</a:t>
              </a:r>
            </a:p>
            <a:p>
              <a:r>
                <a:rPr lang="en-US" sz="1400" dirty="0" smtClean="0"/>
                <a:t>88</a:t>
              </a:r>
              <a:endParaRPr lang="en-US" sz="1400" dirty="0"/>
            </a:p>
          </p:txBody>
        </p:sp>
        <p:sp>
          <p:nvSpPr>
            <p:cNvPr id="8" name="TextBox 7"/>
            <p:cNvSpPr txBox="1"/>
            <p:nvPr/>
          </p:nvSpPr>
          <p:spPr>
            <a:xfrm>
              <a:off x="4114800" y="2209800"/>
              <a:ext cx="453970" cy="523220"/>
            </a:xfrm>
            <a:prstGeom prst="rect">
              <a:avLst/>
            </a:prstGeom>
            <a:noFill/>
          </p:spPr>
          <p:txBody>
            <a:bodyPr wrap="none" rtlCol="0">
              <a:spAutoFit/>
            </a:bodyPr>
            <a:lstStyle/>
            <a:p>
              <a:r>
                <a:rPr lang="en-US" sz="1400" dirty="0" smtClean="0"/>
                <a:t>222</a:t>
              </a:r>
            </a:p>
            <a:p>
              <a:r>
                <a:rPr lang="en-US" sz="1400" dirty="0" smtClean="0"/>
                <a:t>86</a:t>
              </a:r>
              <a:endParaRPr lang="en-US" sz="1400" dirty="0"/>
            </a:p>
          </p:txBody>
        </p:sp>
        <p:sp>
          <p:nvSpPr>
            <p:cNvPr id="9" name="TextBox 8"/>
            <p:cNvSpPr txBox="1"/>
            <p:nvPr/>
          </p:nvSpPr>
          <p:spPr>
            <a:xfrm>
              <a:off x="3352800" y="2209800"/>
              <a:ext cx="274434" cy="523220"/>
            </a:xfrm>
            <a:prstGeom prst="rect">
              <a:avLst/>
            </a:prstGeom>
            <a:noFill/>
          </p:spPr>
          <p:txBody>
            <a:bodyPr wrap="none" rtlCol="0">
              <a:spAutoFit/>
            </a:bodyPr>
            <a:lstStyle/>
            <a:p>
              <a:r>
                <a:rPr lang="en-US" sz="1400" dirty="0" smtClean="0"/>
                <a:t>4</a:t>
              </a:r>
            </a:p>
            <a:p>
              <a:r>
                <a:rPr lang="en-US" sz="1400" dirty="0" smtClean="0"/>
                <a:t>2</a:t>
              </a:r>
              <a:endParaRPr lang="en-US" sz="1400" dirty="0"/>
            </a:p>
          </p:txBody>
        </p:sp>
      </p:grpSp>
      <p:grpSp>
        <p:nvGrpSpPr>
          <p:cNvPr id="22" name="Group 21"/>
          <p:cNvGrpSpPr/>
          <p:nvPr/>
        </p:nvGrpSpPr>
        <p:grpSpPr>
          <a:xfrm>
            <a:off x="609600" y="3886200"/>
            <a:ext cx="3828292" cy="523220"/>
            <a:chOff x="533400" y="3505200"/>
            <a:chExt cx="3828292" cy="523220"/>
          </a:xfrm>
        </p:grpSpPr>
        <p:sp>
          <p:nvSpPr>
            <p:cNvPr id="4" name="TextBox 3"/>
            <p:cNvSpPr txBox="1"/>
            <p:nvPr/>
          </p:nvSpPr>
          <p:spPr>
            <a:xfrm>
              <a:off x="533400" y="3581400"/>
              <a:ext cx="3828292" cy="400110"/>
            </a:xfrm>
            <a:prstGeom prst="rect">
              <a:avLst/>
            </a:prstGeom>
            <a:noFill/>
          </p:spPr>
          <p:txBody>
            <a:bodyPr wrap="none" rtlCol="0">
              <a:spAutoFit/>
            </a:bodyPr>
            <a:lstStyle/>
            <a:p>
              <a:r>
                <a:rPr lang="en-US" dirty="0" smtClean="0"/>
                <a:t> Beta </a:t>
              </a:r>
              <a:r>
                <a:rPr lang="en-US" dirty="0" smtClean="0"/>
                <a:t>rays:       C(s) </a:t>
              </a:r>
              <a:r>
                <a:rPr lang="en-US" dirty="0" smtClean="0">
                  <a:sym typeface="Symbol"/>
                </a:rPr>
                <a:t>      N +     e </a:t>
              </a:r>
              <a:r>
                <a:rPr lang="en-US" dirty="0" smtClean="0"/>
                <a:t> </a:t>
              </a:r>
              <a:endParaRPr lang="en-US" dirty="0"/>
            </a:p>
          </p:txBody>
        </p:sp>
        <p:sp>
          <p:nvSpPr>
            <p:cNvPr id="7" name="TextBox 6"/>
            <p:cNvSpPr txBox="1"/>
            <p:nvPr/>
          </p:nvSpPr>
          <p:spPr>
            <a:xfrm>
              <a:off x="1752600" y="3505200"/>
              <a:ext cx="364202" cy="523220"/>
            </a:xfrm>
            <a:prstGeom prst="rect">
              <a:avLst/>
            </a:prstGeom>
            <a:noFill/>
          </p:spPr>
          <p:txBody>
            <a:bodyPr wrap="none" rtlCol="0">
              <a:spAutoFit/>
            </a:bodyPr>
            <a:lstStyle/>
            <a:p>
              <a:r>
                <a:rPr lang="en-US" sz="1400" dirty="0" smtClean="0"/>
                <a:t>14</a:t>
              </a:r>
            </a:p>
            <a:p>
              <a:r>
                <a:rPr lang="en-US" sz="1400" dirty="0" smtClean="0"/>
                <a:t>6</a:t>
              </a:r>
              <a:endParaRPr lang="en-US" sz="1400" dirty="0"/>
            </a:p>
          </p:txBody>
        </p:sp>
        <p:sp>
          <p:nvSpPr>
            <p:cNvPr id="15" name="TextBox 14"/>
            <p:cNvSpPr txBox="1"/>
            <p:nvPr/>
          </p:nvSpPr>
          <p:spPr>
            <a:xfrm>
              <a:off x="2895600" y="3505200"/>
              <a:ext cx="364202" cy="523220"/>
            </a:xfrm>
            <a:prstGeom prst="rect">
              <a:avLst/>
            </a:prstGeom>
            <a:noFill/>
          </p:spPr>
          <p:txBody>
            <a:bodyPr wrap="none" rtlCol="0">
              <a:spAutoFit/>
            </a:bodyPr>
            <a:lstStyle/>
            <a:p>
              <a:r>
                <a:rPr lang="en-US" sz="1400" dirty="0" smtClean="0"/>
                <a:t>14</a:t>
              </a:r>
            </a:p>
            <a:p>
              <a:r>
                <a:rPr lang="en-US" sz="1400" dirty="0" smtClean="0"/>
                <a:t>7</a:t>
              </a:r>
              <a:endParaRPr lang="en-US" sz="1400" dirty="0"/>
            </a:p>
          </p:txBody>
        </p:sp>
        <p:sp>
          <p:nvSpPr>
            <p:cNvPr id="16" name="TextBox 15"/>
            <p:cNvSpPr txBox="1"/>
            <p:nvPr/>
          </p:nvSpPr>
          <p:spPr>
            <a:xfrm>
              <a:off x="3657600" y="3505200"/>
              <a:ext cx="333746" cy="523220"/>
            </a:xfrm>
            <a:prstGeom prst="rect">
              <a:avLst/>
            </a:prstGeom>
            <a:noFill/>
          </p:spPr>
          <p:txBody>
            <a:bodyPr wrap="none" rtlCol="0">
              <a:spAutoFit/>
            </a:bodyPr>
            <a:lstStyle/>
            <a:p>
              <a:r>
                <a:rPr lang="en-US" sz="1400" dirty="0" smtClean="0"/>
                <a:t>0</a:t>
              </a:r>
            </a:p>
            <a:p>
              <a:r>
                <a:rPr lang="en-US" sz="1400" dirty="0" smtClean="0"/>
                <a:t>-1</a:t>
              </a:r>
              <a:endParaRPr lang="en-US" sz="1400" dirty="0"/>
            </a:p>
          </p:txBody>
        </p:sp>
      </p:grpSp>
      <p:grpSp>
        <p:nvGrpSpPr>
          <p:cNvPr id="23" name="Group 22"/>
          <p:cNvGrpSpPr/>
          <p:nvPr/>
        </p:nvGrpSpPr>
        <p:grpSpPr>
          <a:xfrm>
            <a:off x="685800" y="5410200"/>
            <a:ext cx="4626588" cy="523220"/>
            <a:chOff x="533400" y="5181600"/>
            <a:chExt cx="4626588" cy="523220"/>
          </a:xfrm>
        </p:grpSpPr>
        <p:sp>
          <p:nvSpPr>
            <p:cNvPr id="5" name="TextBox 4"/>
            <p:cNvSpPr txBox="1"/>
            <p:nvPr/>
          </p:nvSpPr>
          <p:spPr>
            <a:xfrm>
              <a:off x="533400" y="5257800"/>
              <a:ext cx="4626588" cy="400110"/>
            </a:xfrm>
            <a:prstGeom prst="rect">
              <a:avLst/>
            </a:prstGeom>
            <a:noFill/>
          </p:spPr>
          <p:txBody>
            <a:bodyPr wrap="none" rtlCol="0">
              <a:spAutoFit/>
            </a:bodyPr>
            <a:lstStyle/>
            <a:p>
              <a:r>
                <a:rPr lang="en-US" dirty="0" smtClean="0"/>
                <a:t>Gamma rays:       I </a:t>
              </a:r>
              <a:r>
                <a:rPr lang="en-US" dirty="0" smtClean="0">
                  <a:sym typeface="Symbol"/>
                </a:rPr>
                <a:t>      Ne +     e   +      </a:t>
              </a:r>
              <a:r>
                <a:rPr lang="en-US" dirty="0" smtClean="0"/>
                <a:t> </a:t>
              </a:r>
              <a:endParaRPr lang="en-US" dirty="0"/>
            </a:p>
          </p:txBody>
        </p:sp>
        <p:sp>
          <p:nvSpPr>
            <p:cNvPr id="14" name="TextBox 13"/>
            <p:cNvSpPr txBox="1"/>
            <p:nvPr/>
          </p:nvSpPr>
          <p:spPr>
            <a:xfrm>
              <a:off x="1981200" y="5181600"/>
              <a:ext cx="453970" cy="523220"/>
            </a:xfrm>
            <a:prstGeom prst="rect">
              <a:avLst/>
            </a:prstGeom>
            <a:noFill/>
          </p:spPr>
          <p:txBody>
            <a:bodyPr wrap="none" rtlCol="0">
              <a:spAutoFit/>
            </a:bodyPr>
            <a:lstStyle/>
            <a:p>
              <a:r>
                <a:rPr lang="en-US" sz="1400" dirty="0" smtClean="0"/>
                <a:t>131</a:t>
              </a:r>
            </a:p>
            <a:p>
              <a:r>
                <a:rPr lang="en-US" sz="1400" dirty="0" smtClean="0"/>
                <a:t>53</a:t>
              </a:r>
              <a:endParaRPr lang="en-US" sz="1400" dirty="0"/>
            </a:p>
          </p:txBody>
        </p:sp>
        <p:sp>
          <p:nvSpPr>
            <p:cNvPr id="17" name="TextBox 16"/>
            <p:cNvSpPr txBox="1"/>
            <p:nvPr/>
          </p:nvSpPr>
          <p:spPr>
            <a:xfrm>
              <a:off x="2743200" y="5181600"/>
              <a:ext cx="453970" cy="523220"/>
            </a:xfrm>
            <a:prstGeom prst="rect">
              <a:avLst/>
            </a:prstGeom>
            <a:noFill/>
          </p:spPr>
          <p:txBody>
            <a:bodyPr wrap="none" rtlCol="0">
              <a:spAutoFit/>
            </a:bodyPr>
            <a:lstStyle/>
            <a:p>
              <a:r>
                <a:rPr lang="en-US" sz="1400" dirty="0" smtClean="0"/>
                <a:t>131</a:t>
              </a:r>
            </a:p>
            <a:p>
              <a:r>
                <a:rPr lang="en-US" sz="1400" dirty="0" smtClean="0"/>
                <a:t>54</a:t>
              </a:r>
              <a:endParaRPr lang="en-US" sz="1400" dirty="0"/>
            </a:p>
          </p:txBody>
        </p:sp>
        <p:sp>
          <p:nvSpPr>
            <p:cNvPr id="18" name="TextBox 17"/>
            <p:cNvSpPr txBox="1"/>
            <p:nvPr/>
          </p:nvSpPr>
          <p:spPr>
            <a:xfrm>
              <a:off x="3733800" y="5181600"/>
              <a:ext cx="333746" cy="523220"/>
            </a:xfrm>
            <a:prstGeom prst="rect">
              <a:avLst/>
            </a:prstGeom>
            <a:noFill/>
          </p:spPr>
          <p:txBody>
            <a:bodyPr wrap="none" rtlCol="0">
              <a:spAutoFit/>
            </a:bodyPr>
            <a:lstStyle/>
            <a:p>
              <a:r>
                <a:rPr lang="en-US" sz="1400" dirty="0" smtClean="0"/>
                <a:t>0</a:t>
              </a:r>
            </a:p>
            <a:p>
              <a:r>
                <a:rPr lang="en-US" sz="1400" dirty="0" smtClean="0"/>
                <a:t>-1</a:t>
              </a:r>
              <a:endParaRPr lang="en-US" sz="1400" dirty="0"/>
            </a:p>
          </p:txBody>
        </p:sp>
        <p:sp>
          <p:nvSpPr>
            <p:cNvPr id="19" name="TextBox 18"/>
            <p:cNvSpPr txBox="1"/>
            <p:nvPr/>
          </p:nvSpPr>
          <p:spPr>
            <a:xfrm>
              <a:off x="4495800" y="5181600"/>
              <a:ext cx="274434" cy="523220"/>
            </a:xfrm>
            <a:prstGeom prst="rect">
              <a:avLst/>
            </a:prstGeom>
            <a:noFill/>
          </p:spPr>
          <p:txBody>
            <a:bodyPr wrap="none" rtlCol="0">
              <a:spAutoFit/>
            </a:bodyPr>
            <a:lstStyle/>
            <a:p>
              <a:r>
                <a:rPr lang="en-US" sz="1400" dirty="0" smtClean="0"/>
                <a:t>0</a:t>
              </a:r>
            </a:p>
            <a:p>
              <a:r>
                <a:rPr lang="en-US" sz="1400" dirty="0" smtClean="0"/>
                <a:t>0</a:t>
              </a:r>
              <a:endParaRPr lang="en-US" sz="1400" dirty="0"/>
            </a:p>
          </p:txBody>
        </p:sp>
      </p:grpSp>
      <p:sp>
        <p:nvSpPr>
          <p:cNvPr id="20" name="TextBox 19"/>
          <p:cNvSpPr txBox="1"/>
          <p:nvPr/>
        </p:nvSpPr>
        <p:spPr>
          <a:xfrm>
            <a:off x="685800" y="762000"/>
            <a:ext cx="8077200" cy="1323439"/>
          </a:xfrm>
          <a:prstGeom prst="rect">
            <a:avLst/>
          </a:prstGeom>
          <a:noFill/>
        </p:spPr>
        <p:txBody>
          <a:bodyPr wrap="square" rtlCol="0">
            <a:spAutoFit/>
          </a:bodyPr>
          <a:lstStyle/>
          <a:p>
            <a:r>
              <a:rPr lang="en-US" dirty="0" smtClean="0"/>
              <a:t>Nuclear equations describe events that occur in the nucleus.  They are </a:t>
            </a:r>
            <a:r>
              <a:rPr lang="en-US" dirty="0" smtClean="0"/>
              <a:t>balanced; i.e., the </a:t>
            </a:r>
            <a:r>
              <a:rPr lang="en-US" dirty="0" smtClean="0"/>
              <a:t>sum of atomic masses (superscript; number of neutrons plus protons)  on the left must equal the sum of atomic masses on the right.  Similarly, the atomic numbers (subscript; number of protons) must balance.  </a:t>
            </a:r>
            <a:endParaRPr lang="en-US" dirty="0"/>
          </a:p>
        </p:txBody>
      </p:sp>
      <p:sp>
        <p:nvSpPr>
          <p:cNvPr id="24" name="TextBox 23"/>
          <p:cNvSpPr txBox="1"/>
          <p:nvPr/>
        </p:nvSpPr>
        <p:spPr>
          <a:xfrm>
            <a:off x="1524000" y="2667000"/>
            <a:ext cx="7239000" cy="1200329"/>
          </a:xfrm>
          <a:prstGeom prst="rect">
            <a:avLst/>
          </a:prstGeom>
          <a:noFill/>
        </p:spPr>
        <p:txBody>
          <a:bodyPr wrap="square" rtlCol="0">
            <a:spAutoFit/>
          </a:bodyPr>
          <a:lstStyle/>
          <a:p>
            <a:r>
              <a:rPr lang="en-US" sz="1800" dirty="0" smtClean="0"/>
              <a:t>This describes decay of Radium, found in many rocks and minerals.  Radium in </a:t>
            </a:r>
            <a:r>
              <a:rPr lang="en-US" sz="1800" dirty="0" smtClean="0"/>
              <a:t>basement materials </a:t>
            </a:r>
            <a:r>
              <a:rPr lang="en-US" sz="1800" dirty="0" smtClean="0"/>
              <a:t>decays to the gas Radon, which itself is radioactive.  Radon, if breathed into the </a:t>
            </a:r>
            <a:r>
              <a:rPr lang="en-US" sz="1800" dirty="0" smtClean="0"/>
              <a:t>lungs, emits radioactive particles and is very likely to cause </a:t>
            </a:r>
            <a:r>
              <a:rPr lang="en-US" sz="1800" dirty="0" smtClean="0"/>
              <a:t>cancer.</a:t>
            </a:r>
            <a:endParaRPr lang="en-US" sz="1800" dirty="0"/>
          </a:p>
        </p:txBody>
      </p:sp>
      <p:sp>
        <p:nvSpPr>
          <p:cNvPr id="25" name="TextBox 24"/>
          <p:cNvSpPr txBox="1"/>
          <p:nvPr/>
        </p:nvSpPr>
        <p:spPr>
          <a:xfrm>
            <a:off x="1524000" y="4419600"/>
            <a:ext cx="7239000" cy="923330"/>
          </a:xfrm>
          <a:prstGeom prst="rect">
            <a:avLst/>
          </a:prstGeom>
          <a:noFill/>
        </p:spPr>
        <p:txBody>
          <a:bodyPr wrap="square" rtlCol="0">
            <a:spAutoFit/>
          </a:bodyPr>
          <a:lstStyle/>
          <a:p>
            <a:r>
              <a:rPr lang="en-US" sz="1800" dirty="0" smtClean="0"/>
              <a:t>This describes decay of carbon-14.  It is used in “carbon dating” of fossilized materials, and is also commonly used as a tracer for carbon in biochemical experiments.</a:t>
            </a:r>
            <a:endParaRPr lang="en-US" sz="1800" dirty="0"/>
          </a:p>
        </p:txBody>
      </p:sp>
      <p:sp>
        <p:nvSpPr>
          <p:cNvPr id="26" name="TextBox 25"/>
          <p:cNvSpPr txBox="1"/>
          <p:nvPr/>
        </p:nvSpPr>
        <p:spPr>
          <a:xfrm>
            <a:off x="1524000" y="5934670"/>
            <a:ext cx="7239000" cy="646331"/>
          </a:xfrm>
          <a:prstGeom prst="rect">
            <a:avLst/>
          </a:prstGeom>
          <a:noFill/>
        </p:spPr>
        <p:txBody>
          <a:bodyPr wrap="square" rtlCol="0">
            <a:spAutoFit/>
          </a:bodyPr>
          <a:lstStyle/>
          <a:p>
            <a:r>
              <a:rPr lang="en-US" sz="1800" dirty="0" smtClean="0"/>
              <a:t>This describes decay of iodine-131.  It is commonly used as a tracer for iodine in biochemical and physiological (thyroid) </a:t>
            </a:r>
            <a:r>
              <a:rPr lang="en-US" sz="1800" dirty="0" smtClean="0"/>
              <a:t>experiments.</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1809750" cy="641350"/>
          </a:xfrm>
          <a:prstGeom prst="rect">
            <a:avLst/>
          </a:prstGeom>
          <a:noFill/>
          <a:ln w="9525">
            <a:noFill/>
            <a:miter lim="800000"/>
            <a:headEnd/>
            <a:tailEnd/>
          </a:ln>
          <a:effectLst/>
        </p:spPr>
        <p:txBody>
          <a:bodyPr wrap="none">
            <a:spAutoFit/>
          </a:bodyPr>
          <a:lstStyle/>
          <a:p>
            <a:r>
              <a:rPr lang="en-US" sz="3600" b="1" dirty="0"/>
              <a:t>Half-life</a:t>
            </a:r>
          </a:p>
        </p:txBody>
      </p:sp>
      <p:pic>
        <p:nvPicPr>
          <p:cNvPr id="9220" name="Picture 4" descr="http://www.umich.edu/~radinfo/images/halflife.gif"/>
          <p:cNvPicPr>
            <a:picLocks noChangeAspect="1" noChangeArrowheads="1"/>
          </p:cNvPicPr>
          <p:nvPr/>
        </p:nvPicPr>
        <p:blipFill>
          <a:blip r:embed="rId2" cstate="print"/>
          <a:srcRect/>
          <a:stretch>
            <a:fillRect/>
          </a:stretch>
        </p:blipFill>
        <p:spPr bwMode="auto">
          <a:xfrm>
            <a:off x="5105400" y="0"/>
            <a:ext cx="4038600" cy="3014663"/>
          </a:xfrm>
          <a:prstGeom prst="rect">
            <a:avLst/>
          </a:prstGeom>
          <a:noFill/>
        </p:spPr>
      </p:pic>
      <p:sp>
        <p:nvSpPr>
          <p:cNvPr id="9222" name="Text Box 6"/>
          <p:cNvSpPr txBox="1">
            <a:spLocks noChangeArrowheads="1"/>
          </p:cNvSpPr>
          <p:nvPr/>
        </p:nvSpPr>
        <p:spPr bwMode="auto">
          <a:xfrm>
            <a:off x="136525" y="955675"/>
            <a:ext cx="4816475" cy="1552575"/>
          </a:xfrm>
          <a:prstGeom prst="rect">
            <a:avLst/>
          </a:prstGeom>
          <a:noFill/>
          <a:ln w="9525">
            <a:noFill/>
            <a:miter lim="800000"/>
            <a:headEnd/>
            <a:tailEnd/>
          </a:ln>
          <a:effectLst/>
        </p:spPr>
        <p:txBody>
          <a:bodyPr>
            <a:spAutoFit/>
          </a:bodyPr>
          <a:lstStyle/>
          <a:p>
            <a:r>
              <a:rPr lang="en-US" sz="2400">
                <a:cs typeface="Times New Roman" pitchFamily="18" charset="0"/>
              </a:rPr>
              <a:t>Half-life is the time required for the quantity of a radioactive material to be reduced to one-half its original value.</a:t>
            </a:r>
            <a:endParaRPr lang="en-US" sz="2400"/>
          </a:p>
        </p:txBody>
      </p:sp>
      <p:sp>
        <p:nvSpPr>
          <p:cNvPr id="9223" name="Text Box 7"/>
          <p:cNvSpPr txBox="1">
            <a:spLocks noChangeArrowheads="1"/>
          </p:cNvSpPr>
          <p:nvPr/>
        </p:nvSpPr>
        <p:spPr bwMode="auto">
          <a:xfrm>
            <a:off x="228600" y="3124200"/>
            <a:ext cx="8397875" cy="3416320"/>
          </a:xfrm>
          <a:prstGeom prst="rect">
            <a:avLst/>
          </a:prstGeom>
          <a:noFill/>
          <a:ln w="9525">
            <a:noFill/>
            <a:miter lim="800000"/>
            <a:headEnd/>
            <a:tailEnd/>
          </a:ln>
          <a:effectLst/>
        </p:spPr>
        <p:txBody>
          <a:bodyPr>
            <a:spAutoFit/>
          </a:bodyPr>
          <a:lstStyle/>
          <a:p>
            <a:r>
              <a:rPr lang="en-US" sz="2400" dirty="0">
                <a:ea typeface="Arial Unicode MS" pitchFamily="34" charset="-128"/>
                <a:cs typeface="Arial Unicode MS" pitchFamily="34" charset="-128"/>
              </a:rPr>
              <a:t>Decay is a random process which follows an exponential curve. The number of radioactive nuclei remaining after time (t) is given by:  </a:t>
            </a:r>
          </a:p>
          <a:p>
            <a:r>
              <a:rPr lang="en-US" sz="2400" dirty="0">
                <a:cs typeface="Times New Roman" pitchFamily="18" charset="0"/>
              </a:rPr>
              <a:t>	N(t) = N(0) * e</a:t>
            </a:r>
            <a:r>
              <a:rPr lang="en-US" sz="2400" baseline="30000" dirty="0" smtClean="0">
                <a:cs typeface="Times New Roman" pitchFamily="18" charset="0"/>
              </a:rPr>
              <a:t>(-</a:t>
            </a:r>
            <a:r>
              <a:rPr lang="en-US" sz="2400" baseline="30000" dirty="0" smtClean="0">
                <a:cs typeface="Times New Roman" pitchFamily="18" charset="0"/>
                <a:sym typeface="Symbol"/>
              </a:rPr>
              <a:t></a:t>
            </a:r>
            <a:r>
              <a:rPr lang="en-US" sz="2400" baseline="30000" dirty="0" smtClean="0">
                <a:cs typeface="Times New Roman" pitchFamily="18" charset="0"/>
              </a:rPr>
              <a:t> t)</a:t>
            </a:r>
            <a:r>
              <a:rPr lang="en-US" sz="2400" dirty="0" smtClean="0">
                <a:cs typeface="Times New Roman" pitchFamily="18" charset="0"/>
              </a:rPr>
              <a:t> </a:t>
            </a:r>
            <a:endParaRPr lang="en-US" sz="2400" dirty="0">
              <a:ea typeface="Arial Unicode MS" pitchFamily="34" charset="-128"/>
              <a:cs typeface="Arial Unicode MS" pitchFamily="34" charset="-128"/>
            </a:endParaRPr>
          </a:p>
          <a:p>
            <a:r>
              <a:rPr lang="en-US" sz="2400" dirty="0">
                <a:cs typeface="Times New Roman" pitchFamily="18" charset="0"/>
              </a:rPr>
              <a:t>	where</a:t>
            </a:r>
            <a:br>
              <a:rPr lang="en-US" sz="2400" dirty="0">
                <a:cs typeface="Times New Roman" pitchFamily="18" charset="0"/>
              </a:rPr>
            </a:br>
            <a:r>
              <a:rPr lang="en-US" sz="2400" dirty="0">
                <a:cs typeface="Times New Roman" pitchFamily="18" charset="0"/>
              </a:rPr>
              <a:t>	N(0) = original number of atoms</a:t>
            </a:r>
            <a:br>
              <a:rPr lang="en-US" sz="2400" dirty="0">
                <a:cs typeface="Times New Roman" pitchFamily="18" charset="0"/>
              </a:rPr>
            </a:br>
            <a:r>
              <a:rPr lang="en-US" sz="2400" dirty="0">
                <a:cs typeface="Times New Roman" pitchFamily="18" charset="0"/>
              </a:rPr>
              <a:t>	N(t) = number remaining at time t</a:t>
            </a:r>
            <a:br>
              <a:rPr lang="en-US" sz="2400" dirty="0">
                <a:cs typeface="Times New Roman" pitchFamily="18" charset="0"/>
              </a:rPr>
            </a:br>
            <a:r>
              <a:rPr lang="en-US" sz="2400" dirty="0">
                <a:cs typeface="Times New Roman" pitchFamily="18" charset="0"/>
              </a:rPr>
              <a:t>	</a:t>
            </a:r>
            <a:r>
              <a:rPr lang="en-US" sz="2400" dirty="0" smtClean="0">
                <a:cs typeface="Times New Roman" pitchFamily="18" charset="0"/>
                <a:sym typeface="Symbol"/>
              </a:rPr>
              <a:t> = decay constant (unique for each isotope; related to </a:t>
            </a:r>
          </a:p>
          <a:p>
            <a:r>
              <a:rPr lang="en-US" sz="2400" b="1" dirty="0">
                <a:cs typeface="Times New Roman" pitchFamily="18" charset="0"/>
                <a:sym typeface="Symbol"/>
              </a:rPr>
              <a:t>	</a:t>
            </a:r>
            <a:r>
              <a:rPr lang="en-US" sz="2400" b="1" dirty="0" smtClean="0">
                <a:cs typeface="Times New Roman" pitchFamily="18" charset="0"/>
                <a:sym typeface="Symbol"/>
              </a:rPr>
              <a:t>	probability</a:t>
            </a:r>
            <a:r>
              <a:rPr lang="en-US" sz="2400" dirty="0" smtClean="0">
                <a:cs typeface="Times New Roman" pitchFamily="18" charset="0"/>
                <a:sym typeface="Symbol"/>
              </a:rPr>
              <a:t> of decay)</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853</TotalTime>
  <Words>5003</Words>
  <Application>Microsoft Office PowerPoint</Application>
  <PresentationFormat>On-screen Show (4:3)</PresentationFormat>
  <Paragraphs>392</Paragraphs>
  <Slides>39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1" baseType="lpstr">
      <vt:lpstr>Default Design</vt:lpstr>
      <vt:lpstr>Slide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Company>Clark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dthurlow</dc:creator>
  <cp:lastModifiedBy>dthurlow</cp:lastModifiedBy>
  <cp:revision>85</cp:revision>
  <dcterms:created xsi:type="dcterms:W3CDTF">2004-12-29T14:48:00Z</dcterms:created>
  <dcterms:modified xsi:type="dcterms:W3CDTF">2010-08-17T14:34:06Z</dcterms:modified>
</cp:coreProperties>
</file>