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media/image11.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6" r:id="rId4"/>
    <p:sldMasterId id="2147483816" r:id="rId5"/>
    <p:sldMasterId id="2147483746" r:id="rId6"/>
    <p:sldMasterId id="2147483722" r:id="rId7"/>
    <p:sldMasterId id="2147483758" r:id="rId8"/>
    <p:sldMasterId id="2147483782" r:id="rId9"/>
    <p:sldMasterId id="2147483789" r:id="rId10"/>
    <p:sldMasterId id="2147483801" r:id="rId11"/>
    <p:sldMasterId id="2147483804" r:id="rId12"/>
    <p:sldMasterId id="2147483808" r:id="rId13"/>
    <p:sldMasterId id="2147483812" r:id="rId14"/>
  </p:sldMasterIdLst>
  <p:notesMasterIdLst>
    <p:notesMasterId r:id="rId59"/>
  </p:notesMasterIdLst>
  <p:handoutMasterIdLst>
    <p:handoutMasterId r:id="rId60"/>
  </p:handoutMasterIdLst>
  <p:sldIdLst>
    <p:sldId id="536" r:id="rId15"/>
    <p:sldId id="467" r:id="rId16"/>
    <p:sldId id="468" r:id="rId17"/>
    <p:sldId id="470" r:id="rId18"/>
    <p:sldId id="471" r:id="rId19"/>
    <p:sldId id="472" r:id="rId20"/>
    <p:sldId id="473" r:id="rId21"/>
    <p:sldId id="474" r:id="rId22"/>
    <p:sldId id="475" r:id="rId23"/>
    <p:sldId id="477" r:id="rId24"/>
    <p:sldId id="480" r:id="rId25"/>
    <p:sldId id="478" r:id="rId26"/>
    <p:sldId id="479" r:id="rId27"/>
    <p:sldId id="481" r:id="rId28"/>
    <p:sldId id="482" r:id="rId29"/>
    <p:sldId id="483" r:id="rId30"/>
    <p:sldId id="540" r:id="rId31"/>
    <p:sldId id="484" r:id="rId32"/>
    <p:sldId id="485" r:id="rId33"/>
    <p:sldId id="487" r:id="rId34"/>
    <p:sldId id="488" r:id="rId35"/>
    <p:sldId id="489" r:id="rId36"/>
    <p:sldId id="490" r:id="rId37"/>
    <p:sldId id="491" r:id="rId38"/>
    <p:sldId id="493" r:id="rId39"/>
    <p:sldId id="494" r:id="rId40"/>
    <p:sldId id="495" r:id="rId41"/>
    <p:sldId id="496" r:id="rId42"/>
    <p:sldId id="497" r:id="rId43"/>
    <p:sldId id="498" r:id="rId44"/>
    <p:sldId id="500" r:id="rId45"/>
    <p:sldId id="501" r:id="rId46"/>
    <p:sldId id="502" r:id="rId47"/>
    <p:sldId id="522" r:id="rId48"/>
    <p:sldId id="523" r:id="rId49"/>
    <p:sldId id="524" r:id="rId50"/>
    <p:sldId id="525" r:id="rId51"/>
    <p:sldId id="526" r:id="rId52"/>
    <p:sldId id="527" r:id="rId53"/>
    <p:sldId id="528" r:id="rId54"/>
    <p:sldId id="529" r:id="rId55"/>
    <p:sldId id="530" r:id="rId56"/>
    <p:sldId id="533" r:id="rId57"/>
    <p:sldId id="535" r:id="rId58"/>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29" userDrawn="1">
          <p15:clr>
            <a:srgbClr val="A4A3A4"/>
          </p15:clr>
        </p15:guide>
        <p15:guide id="3" orient="horz" pos="295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D"/>
    <a:srgbClr val="EDF7F9"/>
    <a:srgbClr val="E2F2F6"/>
    <a:srgbClr val="FC8C10"/>
    <a:srgbClr val="FB9711"/>
    <a:srgbClr val="EB7D03"/>
    <a:srgbClr val="DA5B14"/>
    <a:srgbClr val="E6AF00"/>
    <a:srgbClr val="519131"/>
    <a:srgbClr val="99D0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9441" autoAdjust="0"/>
  </p:normalViewPr>
  <p:slideViewPr>
    <p:cSldViewPr snapToGrid="0" snapToObjects="1">
      <p:cViewPr varScale="1">
        <p:scale>
          <a:sx n="116" d="100"/>
          <a:sy n="116" d="100"/>
        </p:scale>
        <p:origin x="12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6"/>
    </p:cViewPr>
  </p:sorterViewPr>
  <p:notesViewPr>
    <p:cSldViewPr snapToGrid="0" snapToObjects="1">
      <p:cViewPr varScale="1">
        <p:scale>
          <a:sx n="70" d="100"/>
          <a:sy n="70" d="100"/>
        </p:scale>
        <p:origin x="2730" y="48"/>
      </p:cViewPr>
      <p:guideLst>
        <p:guide orient="horz" pos="2928"/>
        <p:guide pos="2229"/>
        <p:guide orient="horz" pos="295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9279"/>
          </a:xfrm>
          <a:prstGeom prst="rect">
            <a:avLst/>
          </a:prstGeom>
        </p:spPr>
        <p:txBody>
          <a:bodyPr vert="horz" lIns="92217" tIns="46109" rIns="92217" bIns="46109" rtlCol="0"/>
          <a:lstStyle>
            <a:lvl1pPr algn="l">
              <a:defRPr sz="1200"/>
            </a:lvl1pPr>
          </a:lstStyle>
          <a:p>
            <a:endParaRPr lang="en-US"/>
          </a:p>
        </p:txBody>
      </p:sp>
      <p:sp>
        <p:nvSpPr>
          <p:cNvPr id="3" name="Date Placeholder 2"/>
          <p:cNvSpPr>
            <a:spLocks noGrp="1"/>
          </p:cNvSpPr>
          <p:nvPr>
            <p:ph type="dt" sz="quarter" idx="1"/>
          </p:nvPr>
        </p:nvSpPr>
        <p:spPr>
          <a:xfrm>
            <a:off x="4008101" y="0"/>
            <a:ext cx="3067374" cy="469279"/>
          </a:xfrm>
          <a:prstGeom prst="rect">
            <a:avLst/>
          </a:prstGeom>
        </p:spPr>
        <p:txBody>
          <a:bodyPr vert="horz" lIns="92217" tIns="46109" rIns="92217" bIns="46109" rtlCol="0"/>
          <a:lstStyle>
            <a:lvl1pPr algn="r">
              <a:defRPr sz="1200"/>
            </a:lvl1pPr>
          </a:lstStyle>
          <a:p>
            <a:fld id="{5BF45FA9-2D3F-4E6A-9DE5-C3C071D93467}" type="datetimeFigureOut">
              <a:rPr lang="en-US" smtClean="0"/>
              <a:t>3/19/2020</a:t>
            </a:fld>
            <a:endParaRPr lang="en-US"/>
          </a:p>
        </p:txBody>
      </p:sp>
      <p:sp>
        <p:nvSpPr>
          <p:cNvPr id="4" name="Footer Placeholder 3"/>
          <p:cNvSpPr>
            <a:spLocks noGrp="1"/>
          </p:cNvSpPr>
          <p:nvPr>
            <p:ph type="ftr" sz="quarter" idx="2"/>
          </p:nvPr>
        </p:nvSpPr>
        <p:spPr>
          <a:xfrm>
            <a:off x="1" y="8898535"/>
            <a:ext cx="3067374" cy="469279"/>
          </a:xfrm>
          <a:prstGeom prst="rect">
            <a:avLst/>
          </a:prstGeom>
        </p:spPr>
        <p:txBody>
          <a:bodyPr vert="horz" lIns="92217" tIns="46109" rIns="92217" bIns="46109"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8535"/>
            <a:ext cx="3067374" cy="469279"/>
          </a:xfrm>
          <a:prstGeom prst="rect">
            <a:avLst/>
          </a:prstGeom>
        </p:spPr>
        <p:txBody>
          <a:bodyPr vert="horz" lIns="92217" tIns="46109" rIns="92217" bIns="46109" rtlCol="0" anchor="b"/>
          <a:lstStyle>
            <a:lvl1pPr algn="r">
              <a:defRPr sz="1200"/>
            </a:lvl1pPr>
          </a:lstStyle>
          <a:p>
            <a:fld id="{B43E6A25-E9B9-40DB-9AD0-621D04DE9696}" type="slidenum">
              <a:rPr lang="en-US" smtClean="0"/>
              <a:t>‹#›</a:t>
            </a:fld>
            <a:endParaRPr lang="en-US"/>
          </a:p>
        </p:txBody>
      </p:sp>
    </p:spTree>
    <p:extLst>
      <p:ext uri="{BB962C8B-B14F-4D97-AF65-F5344CB8AC3E}">
        <p14:creationId xmlns:p14="http://schemas.microsoft.com/office/powerpoint/2010/main" val="230262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3066733" cy="468471"/>
          </a:xfrm>
          <a:prstGeom prst="rect">
            <a:avLst/>
          </a:prstGeom>
        </p:spPr>
        <p:txBody>
          <a:bodyPr vert="horz" lIns="92217" tIns="46109" rIns="92217" bIns="46109" rtlCol="0"/>
          <a:lstStyle>
            <a:lvl1pPr algn="l">
              <a:defRPr sz="1200"/>
            </a:lvl1pPr>
          </a:lstStyle>
          <a:p>
            <a:endParaRPr lang="en-US" dirty="0"/>
          </a:p>
        </p:txBody>
      </p:sp>
      <p:sp>
        <p:nvSpPr>
          <p:cNvPr id="3" name="Date Placeholder 2"/>
          <p:cNvSpPr>
            <a:spLocks noGrp="1"/>
          </p:cNvSpPr>
          <p:nvPr>
            <p:ph type="dt" idx="1"/>
          </p:nvPr>
        </p:nvSpPr>
        <p:spPr>
          <a:xfrm>
            <a:off x="4008705" y="10"/>
            <a:ext cx="3066733" cy="468471"/>
          </a:xfrm>
          <a:prstGeom prst="rect">
            <a:avLst/>
          </a:prstGeom>
        </p:spPr>
        <p:txBody>
          <a:bodyPr vert="horz" lIns="92217" tIns="46109" rIns="92217" bIns="46109" rtlCol="0"/>
          <a:lstStyle>
            <a:lvl1pPr algn="r">
              <a:defRPr sz="1200"/>
            </a:lvl1pPr>
          </a:lstStyle>
          <a:p>
            <a:fld id="{5D9A2402-FC9B-DF41-B9DE-DB2DB5244B38}" type="datetimeFigureOut">
              <a:rPr lang="en-US" smtClean="0"/>
              <a:t>3/19/2020</a:t>
            </a:fld>
            <a:endParaRPr lang="en-US" dirty="0"/>
          </a:p>
        </p:txBody>
      </p:sp>
      <p:sp>
        <p:nvSpPr>
          <p:cNvPr id="4" name="Slide Image Placeholder 3"/>
          <p:cNvSpPr>
            <a:spLocks noGrp="1" noRot="1" noChangeAspect="1"/>
          </p:cNvSpPr>
          <p:nvPr>
            <p:ph type="sldImg" idx="2"/>
          </p:nvPr>
        </p:nvSpPr>
        <p:spPr>
          <a:xfrm>
            <a:off x="1195388" y="701675"/>
            <a:ext cx="4686300" cy="3514725"/>
          </a:xfrm>
          <a:prstGeom prst="rect">
            <a:avLst/>
          </a:prstGeom>
          <a:noFill/>
          <a:ln w="12700">
            <a:solidFill>
              <a:prstClr val="black"/>
            </a:solidFill>
          </a:ln>
        </p:spPr>
        <p:txBody>
          <a:bodyPr vert="horz" lIns="92217" tIns="46109" rIns="92217" bIns="46109" rtlCol="0" anchor="ctr"/>
          <a:lstStyle/>
          <a:p>
            <a:endParaRPr lang="en-US" dirty="0"/>
          </a:p>
        </p:txBody>
      </p:sp>
      <p:sp>
        <p:nvSpPr>
          <p:cNvPr id="5" name="Notes Placeholder 4"/>
          <p:cNvSpPr>
            <a:spLocks noGrp="1"/>
          </p:cNvSpPr>
          <p:nvPr>
            <p:ph type="body" sz="quarter" idx="3"/>
          </p:nvPr>
        </p:nvSpPr>
        <p:spPr>
          <a:xfrm>
            <a:off x="707708" y="4450487"/>
            <a:ext cx="5661660" cy="4216241"/>
          </a:xfrm>
          <a:prstGeom prst="rect">
            <a:avLst/>
          </a:prstGeom>
        </p:spPr>
        <p:txBody>
          <a:bodyPr vert="horz" lIns="92217" tIns="46109" rIns="92217" bIns="461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38"/>
            <a:ext cx="3066733" cy="468471"/>
          </a:xfrm>
          <a:prstGeom prst="rect">
            <a:avLst/>
          </a:prstGeom>
        </p:spPr>
        <p:txBody>
          <a:bodyPr vert="horz" lIns="92217" tIns="46109" rIns="92217" bIns="46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38"/>
            <a:ext cx="3066733" cy="468471"/>
          </a:xfrm>
          <a:prstGeom prst="rect">
            <a:avLst/>
          </a:prstGeom>
        </p:spPr>
        <p:txBody>
          <a:bodyPr vert="horz" lIns="92217" tIns="46109" rIns="92217" bIns="46109" rtlCol="0" anchor="b"/>
          <a:lstStyle>
            <a:lvl1pPr algn="r">
              <a:defRPr sz="1200"/>
            </a:lvl1pPr>
          </a:lstStyle>
          <a:p>
            <a:fld id="{BB6070C9-3B47-3C42-B696-490EAAEFDED7}" type="slidenum">
              <a:rPr lang="en-US" smtClean="0"/>
              <a:t>‹#›</a:t>
            </a:fld>
            <a:endParaRPr lang="en-US" dirty="0"/>
          </a:p>
        </p:txBody>
      </p:sp>
    </p:spTree>
    <p:extLst>
      <p:ext uri="{BB962C8B-B14F-4D97-AF65-F5344CB8AC3E}">
        <p14:creationId xmlns:p14="http://schemas.microsoft.com/office/powerpoint/2010/main" val="4160916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dirty="0" smtClean="0"/>
          </a:p>
        </p:txBody>
      </p:sp>
      <p:sp>
        <p:nvSpPr>
          <p:cNvPr id="258052" name="Slide Number Placeholder 3"/>
          <p:cNvSpPr>
            <a:spLocks noGrp="1"/>
          </p:cNvSpPr>
          <p:nvPr>
            <p:ph type="sldNum" sz="quarter" idx="5"/>
          </p:nvPr>
        </p:nvSpPr>
        <p:spPr>
          <a:noFill/>
        </p:spPr>
        <p:txBody>
          <a:bodyPr/>
          <a:lstStyle/>
          <a:p>
            <a:fld id="{A16642DF-9D6D-4ED6-BB42-1E3DCF5DF1BE}" type="slidenum">
              <a:rPr lang="en-US" smtClean="0"/>
              <a:pPr/>
              <a:t>2</a:t>
            </a:fld>
            <a:endParaRPr lang="en-US" dirty="0" smtClean="0"/>
          </a:p>
        </p:txBody>
      </p:sp>
    </p:spTree>
    <p:extLst>
      <p:ext uri="{BB962C8B-B14F-4D97-AF65-F5344CB8AC3E}">
        <p14:creationId xmlns:p14="http://schemas.microsoft.com/office/powerpoint/2010/main" val="425673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8C08A-E75A-4454-90B3-09C7933971D8}" type="slidenum">
              <a:rPr lang="en-US"/>
              <a:pPr/>
              <a:t>25</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1485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26233-0C15-4E83-A57A-2F77B252BA50}" type="slidenum">
              <a:rPr lang="en-US"/>
              <a:pPr/>
              <a:t>26</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6897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endParaRPr lang="en-US" dirty="0" smtClean="0"/>
          </a:p>
        </p:txBody>
      </p:sp>
      <p:sp>
        <p:nvSpPr>
          <p:cNvPr id="295940" name="Slide Number Placeholder 3"/>
          <p:cNvSpPr>
            <a:spLocks noGrp="1"/>
          </p:cNvSpPr>
          <p:nvPr>
            <p:ph type="sldNum" sz="quarter" idx="5"/>
          </p:nvPr>
        </p:nvSpPr>
        <p:spPr>
          <a:noFill/>
        </p:spPr>
        <p:txBody>
          <a:bodyPr/>
          <a:lstStyle/>
          <a:p>
            <a:fld id="{4DDA6F72-1F2B-40DC-98C0-6B9AF67A511E}" type="slidenum">
              <a:rPr lang="en-US" smtClean="0"/>
              <a:pPr/>
              <a:t>27</a:t>
            </a:fld>
            <a:endParaRPr lang="en-US" dirty="0" smtClean="0"/>
          </a:p>
        </p:txBody>
      </p:sp>
    </p:spTree>
    <p:extLst>
      <p:ext uri="{BB962C8B-B14F-4D97-AF65-F5344CB8AC3E}">
        <p14:creationId xmlns:p14="http://schemas.microsoft.com/office/powerpoint/2010/main" val="390266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E5C02-06A8-4DD3-A5D1-7372966269B7}" type="slidenum">
              <a:rPr lang="en-US" smtClean="0"/>
              <a:pPr/>
              <a:t>29</a:t>
            </a:fld>
            <a:endParaRPr lang="en-US" dirty="0"/>
          </a:p>
        </p:txBody>
      </p:sp>
    </p:spTree>
    <p:extLst>
      <p:ext uri="{BB962C8B-B14F-4D97-AF65-F5344CB8AC3E}">
        <p14:creationId xmlns:p14="http://schemas.microsoft.com/office/powerpoint/2010/main" val="108900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US" dirty="0" smtClean="0"/>
          </a:p>
        </p:txBody>
      </p:sp>
      <p:sp>
        <p:nvSpPr>
          <p:cNvPr id="273412" name="Slide Number Placeholder 3"/>
          <p:cNvSpPr>
            <a:spLocks noGrp="1"/>
          </p:cNvSpPr>
          <p:nvPr>
            <p:ph type="sldNum" sz="quarter" idx="5"/>
          </p:nvPr>
        </p:nvSpPr>
        <p:spPr>
          <a:noFill/>
        </p:spPr>
        <p:txBody>
          <a:bodyPr/>
          <a:lstStyle/>
          <a:p>
            <a:fld id="{02C8D491-54E7-45A4-9A96-EDD4FEE65A26}" type="slidenum">
              <a:rPr lang="en-US" smtClean="0"/>
              <a:pPr/>
              <a:t>31</a:t>
            </a:fld>
            <a:endParaRPr lang="en-US" dirty="0" smtClean="0"/>
          </a:p>
        </p:txBody>
      </p:sp>
    </p:spTree>
    <p:extLst>
      <p:ext uri="{BB962C8B-B14F-4D97-AF65-F5344CB8AC3E}">
        <p14:creationId xmlns:p14="http://schemas.microsoft.com/office/powerpoint/2010/main" val="324847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US" dirty="0" smtClean="0"/>
          </a:p>
        </p:txBody>
      </p:sp>
      <p:sp>
        <p:nvSpPr>
          <p:cNvPr id="284676" name="Slide Number Placeholder 3"/>
          <p:cNvSpPr>
            <a:spLocks noGrp="1"/>
          </p:cNvSpPr>
          <p:nvPr>
            <p:ph type="sldNum" sz="quarter" idx="5"/>
          </p:nvPr>
        </p:nvSpPr>
        <p:spPr>
          <a:noFill/>
        </p:spPr>
        <p:txBody>
          <a:bodyPr/>
          <a:lstStyle/>
          <a:p>
            <a:fld id="{631760DE-496C-40B7-8F27-7614608C9700}" type="slidenum">
              <a:rPr lang="en-US" smtClean="0"/>
              <a:pPr/>
              <a:t>32</a:t>
            </a:fld>
            <a:endParaRPr lang="en-US" dirty="0" smtClean="0"/>
          </a:p>
        </p:txBody>
      </p:sp>
    </p:spTree>
    <p:extLst>
      <p:ext uri="{BB962C8B-B14F-4D97-AF65-F5344CB8AC3E}">
        <p14:creationId xmlns:p14="http://schemas.microsoft.com/office/powerpoint/2010/main" val="199272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endParaRPr lang="en-US" dirty="0" smtClean="0"/>
          </a:p>
        </p:txBody>
      </p:sp>
      <p:sp>
        <p:nvSpPr>
          <p:cNvPr id="285700" name="Slide Number Placeholder 3"/>
          <p:cNvSpPr>
            <a:spLocks noGrp="1"/>
          </p:cNvSpPr>
          <p:nvPr>
            <p:ph type="sldNum" sz="quarter" idx="5"/>
          </p:nvPr>
        </p:nvSpPr>
        <p:spPr>
          <a:noFill/>
        </p:spPr>
        <p:txBody>
          <a:bodyPr/>
          <a:lstStyle/>
          <a:p>
            <a:fld id="{C6E50106-834E-49E4-8817-237BB0AF68BF}" type="slidenum">
              <a:rPr lang="en-US" smtClean="0"/>
              <a:pPr/>
              <a:t>33</a:t>
            </a:fld>
            <a:endParaRPr lang="en-US" dirty="0" smtClean="0"/>
          </a:p>
        </p:txBody>
      </p:sp>
    </p:spTree>
    <p:extLst>
      <p:ext uri="{BB962C8B-B14F-4D97-AF65-F5344CB8AC3E}">
        <p14:creationId xmlns:p14="http://schemas.microsoft.com/office/powerpoint/2010/main" val="306871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E9C1D-EDDC-4B6E-9861-651AC68C4DB4}" type="slidenum">
              <a:rPr lang="en-US"/>
              <a:pPr/>
              <a:t>34</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140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8ACDD-B675-4D89-9789-D4F89AC72C92}" type="slidenum">
              <a:rPr lang="en-US"/>
              <a:pPr/>
              <a:t>35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6646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BC80F-C0C3-42CC-8C72-AD9C68B05D2D}" type="slidenum">
              <a:rPr lang="en-US"/>
              <a:pPr/>
              <a:t>36</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172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dirty="0" smtClean="0"/>
          </a:p>
        </p:txBody>
      </p:sp>
      <p:sp>
        <p:nvSpPr>
          <p:cNvPr id="261124" name="Slide Number Placeholder 3"/>
          <p:cNvSpPr>
            <a:spLocks noGrp="1"/>
          </p:cNvSpPr>
          <p:nvPr>
            <p:ph type="sldNum" sz="quarter" idx="5"/>
          </p:nvPr>
        </p:nvSpPr>
        <p:spPr>
          <a:noFill/>
        </p:spPr>
        <p:txBody>
          <a:bodyPr/>
          <a:lstStyle/>
          <a:p>
            <a:fld id="{CC7B8716-409D-4F6B-B445-FC7DA79185AC}" type="slidenum">
              <a:rPr lang="en-US" smtClean="0"/>
              <a:pPr/>
              <a:t>4</a:t>
            </a:fld>
            <a:endParaRPr lang="en-US" dirty="0" smtClean="0"/>
          </a:p>
        </p:txBody>
      </p:sp>
    </p:spTree>
    <p:extLst>
      <p:ext uri="{BB962C8B-B14F-4D97-AF65-F5344CB8AC3E}">
        <p14:creationId xmlns:p14="http://schemas.microsoft.com/office/powerpoint/2010/main" val="66441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endParaRPr lang="en-US" dirty="0" smtClean="0"/>
          </a:p>
        </p:txBody>
      </p:sp>
      <p:sp>
        <p:nvSpPr>
          <p:cNvPr id="290820" name="Slide Number Placeholder 3"/>
          <p:cNvSpPr>
            <a:spLocks noGrp="1"/>
          </p:cNvSpPr>
          <p:nvPr>
            <p:ph type="sldNum" sz="quarter" idx="5"/>
          </p:nvPr>
        </p:nvSpPr>
        <p:spPr>
          <a:noFill/>
        </p:spPr>
        <p:txBody>
          <a:bodyPr/>
          <a:lstStyle/>
          <a:p>
            <a:fld id="{F6C1ECBB-05F3-4975-912E-775CE2B819DA}" type="slidenum">
              <a:rPr lang="en-US" smtClean="0"/>
              <a:pPr/>
              <a:t>37</a:t>
            </a:fld>
            <a:endParaRPr lang="en-US" dirty="0" smtClean="0"/>
          </a:p>
        </p:txBody>
      </p:sp>
    </p:spTree>
    <p:extLst>
      <p:ext uri="{BB962C8B-B14F-4D97-AF65-F5344CB8AC3E}">
        <p14:creationId xmlns:p14="http://schemas.microsoft.com/office/powerpoint/2010/main" val="183265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18D53-1E16-4308-AFA7-5D5EFC9D0E63}" type="slidenum">
              <a:rPr lang="en-US"/>
              <a:pPr/>
              <a:t>38</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5792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53A19-7975-4A81-96E7-21BA5A0888EE}" type="slidenum">
              <a:rPr lang="en-US"/>
              <a:pPr/>
              <a:t>39</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2830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D4D2B-6B88-4610-A21A-049CC4550445}" type="slidenum">
              <a:rPr lang="en-US"/>
              <a:pPr/>
              <a:t>40</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1631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68112-8512-4D02-B540-54ADD77D7EEB}" type="slidenum">
              <a:rPr lang="en-US"/>
              <a:pPr/>
              <a:t>41</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0836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25F3C-07C4-4711-9F57-FC5F29C8B2A8}" type="slidenum">
              <a:rPr lang="en-US"/>
              <a:pPr/>
              <a:t>42</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1824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US" dirty="0" smtClean="0"/>
          </a:p>
        </p:txBody>
      </p:sp>
      <p:sp>
        <p:nvSpPr>
          <p:cNvPr id="263172" name="Slide Number Placeholder 3"/>
          <p:cNvSpPr>
            <a:spLocks noGrp="1"/>
          </p:cNvSpPr>
          <p:nvPr>
            <p:ph type="sldNum" sz="quarter" idx="5"/>
          </p:nvPr>
        </p:nvSpPr>
        <p:spPr>
          <a:noFill/>
        </p:spPr>
        <p:txBody>
          <a:bodyPr/>
          <a:lstStyle/>
          <a:p>
            <a:fld id="{3ACB4E7D-30EA-4F0A-A79E-B123D7FC8124}" type="slidenum">
              <a:rPr lang="en-US" smtClean="0"/>
              <a:pPr/>
              <a:t>6</a:t>
            </a:fld>
            <a:endParaRPr lang="en-US" dirty="0" smtClean="0"/>
          </a:p>
        </p:txBody>
      </p:sp>
    </p:spTree>
    <p:extLst>
      <p:ext uri="{BB962C8B-B14F-4D97-AF65-F5344CB8AC3E}">
        <p14:creationId xmlns:p14="http://schemas.microsoft.com/office/powerpoint/2010/main" val="400921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E5C02-06A8-4DD3-A5D1-7372966269B7}" type="slidenum">
              <a:rPr lang="en-US" smtClean="0"/>
              <a:pPr/>
              <a:t>10</a:t>
            </a:fld>
            <a:endParaRPr lang="en-US" dirty="0"/>
          </a:p>
        </p:txBody>
      </p:sp>
    </p:spTree>
    <p:extLst>
      <p:ext uri="{BB962C8B-B14F-4D97-AF65-F5344CB8AC3E}">
        <p14:creationId xmlns:p14="http://schemas.microsoft.com/office/powerpoint/2010/main" val="245822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US" dirty="0" smtClean="0"/>
          </a:p>
        </p:txBody>
      </p:sp>
      <p:sp>
        <p:nvSpPr>
          <p:cNvPr id="265220" name="Slide Number Placeholder 3"/>
          <p:cNvSpPr>
            <a:spLocks noGrp="1"/>
          </p:cNvSpPr>
          <p:nvPr>
            <p:ph type="sldNum" sz="quarter" idx="5"/>
          </p:nvPr>
        </p:nvSpPr>
        <p:spPr>
          <a:noFill/>
        </p:spPr>
        <p:txBody>
          <a:bodyPr/>
          <a:lstStyle/>
          <a:p>
            <a:fld id="{422F20E8-2847-4B92-B238-ABD0E717FB51}" type="slidenum">
              <a:rPr lang="en-US" smtClean="0"/>
              <a:pPr/>
              <a:t>11</a:t>
            </a:fld>
            <a:endParaRPr lang="en-US" dirty="0" smtClean="0"/>
          </a:p>
        </p:txBody>
      </p:sp>
    </p:spTree>
    <p:extLst>
      <p:ext uri="{BB962C8B-B14F-4D97-AF65-F5344CB8AC3E}">
        <p14:creationId xmlns:p14="http://schemas.microsoft.com/office/powerpoint/2010/main" val="51384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dirty="0" smtClean="0"/>
          </a:p>
        </p:txBody>
      </p:sp>
      <p:sp>
        <p:nvSpPr>
          <p:cNvPr id="286724" name="Slide Number Placeholder 3"/>
          <p:cNvSpPr>
            <a:spLocks noGrp="1"/>
          </p:cNvSpPr>
          <p:nvPr>
            <p:ph type="sldNum" sz="quarter" idx="5"/>
          </p:nvPr>
        </p:nvSpPr>
        <p:spPr>
          <a:noFill/>
        </p:spPr>
        <p:txBody>
          <a:bodyPr/>
          <a:lstStyle/>
          <a:p>
            <a:fld id="{D0C58D46-EA36-4678-80A1-E81CFC14EDE5}" type="slidenum">
              <a:rPr lang="en-US" smtClean="0"/>
              <a:pPr/>
              <a:t>19</a:t>
            </a:fld>
            <a:endParaRPr lang="en-US" dirty="0" smtClean="0"/>
          </a:p>
        </p:txBody>
      </p:sp>
    </p:spTree>
    <p:extLst>
      <p:ext uri="{BB962C8B-B14F-4D97-AF65-F5344CB8AC3E}">
        <p14:creationId xmlns:p14="http://schemas.microsoft.com/office/powerpoint/2010/main" val="36092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E5C02-06A8-4DD3-A5D1-7372966269B7}" type="slidenum">
              <a:rPr lang="en-US" smtClean="0"/>
              <a:pPr/>
              <a:t>20</a:t>
            </a:fld>
            <a:endParaRPr lang="en-US" dirty="0"/>
          </a:p>
        </p:txBody>
      </p:sp>
    </p:spTree>
    <p:extLst>
      <p:ext uri="{BB962C8B-B14F-4D97-AF65-F5344CB8AC3E}">
        <p14:creationId xmlns:p14="http://schemas.microsoft.com/office/powerpoint/2010/main" val="372347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dirty="0" smtClean="0"/>
          </a:p>
        </p:txBody>
      </p:sp>
      <p:sp>
        <p:nvSpPr>
          <p:cNvPr id="270340" name="Slide Number Placeholder 3"/>
          <p:cNvSpPr>
            <a:spLocks noGrp="1"/>
          </p:cNvSpPr>
          <p:nvPr>
            <p:ph type="sldNum" sz="quarter" idx="5"/>
          </p:nvPr>
        </p:nvSpPr>
        <p:spPr>
          <a:noFill/>
        </p:spPr>
        <p:txBody>
          <a:bodyPr/>
          <a:lstStyle/>
          <a:p>
            <a:fld id="{D4F135EA-2F65-4EF9-A101-A6850C45D2A8}" type="slidenum">
              <a:rPr lang="en-US" smtClean="0"/>
              <a:pPr/>
              <a:t>21</a:t>
            </a:fld>
            <a:endParaRPr lang="en-US" dirty="0" smtClean="0"/>
          </a:p>
        </p:txBody>
      </p:sp>
    </p:spTree>
    <p:extLst>
      <p:ext uri="{BB962C8B-B14F-4D97-AF65-F5344CB8AC3E}">
        <p14:creationId xmlns:p14="http://schemas.microsoft.com/office/powerpoint/2010/main" val="411838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a:noFill/>
        </p:spPr>
        <p:txBody>
          <a:bodyPr/>
          <a:lstStyle/>
          <a:p>
            <a:r>
              <a:rPr lang="en-US" dirty="0" smtClean="0"/>
              <a:t>General Biosafety Training</a:t>
            </a:r>
          </a:p>
        </p:txBody>
      </p:sp>
      <p:sp>
        <p:nvSpPr>
          <p:cNvPr id="160771" name="Rectangle 7"/>
          <p:cNvSpPr>
            <a:spLocks noGrp="1" noChangeArrowheads="1"/>
          </p:cNvSpPr>
          <p:nvPr>
            <p:ph type="sldNum" sz="quarter" idx="5"/>
          </p:nvPr>
        </p:nvSpPr>
        <p:spPr>
          <a:noFill/>
        </p:spPr>
        <p:txBody>
          <a:bodyPr/>
          <a:lstStyle/>
          <a:p>
            <a:fld id="{ECDD615A-67D9-4E6F-A108-426091A9EB3C}" type="slidenum">
              <a:rPr lang="en-US" smtClean="0"/>
              <a:pPr/>
              <a:t>24</a:t>
            </a:fld>
            <a:endParaRPr lang="en-US" dirty="0" smtClean="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48794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E968A-86D0-4E39-B1D9-D430B6CE0ECE}"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287243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E968A-86D0-4E39-B1D9-D430B6CE0ECE}"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20976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E968A-86D0-4E39-B1D9-D430B6CE0ECE}"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92301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2192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680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6019800" cy="579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219200"/>
            <a:ext cx="3962400" cy="53340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45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2192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41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12192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769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219200"/>
            <a:ext cx="8077200" cy="53340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9550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F5CBE5-901D-4B95-AC91-9897FFAD7B51}" type="datetime1">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EAA212-0D30-BC48-A77F-2420B5B288CE}" type="slidenum">
              <a:rPr lang="en-US" smtClean="0"/>
              <a:t>‹#›</a:t>
            </a:fld>
            <a:endParaRPr lang="en-US" dirty="0"/>
          </a:p>
        </p:txBody>
      </p:sp>
    </p:spTree>
    <p:extLst>
      <p:ext uri="{BB962C8B-B14F-4D97-AF65-F5344CB8AC3E}">
        <p14:creationId xmlns:p14="http://schemas.microsoft.com/office/powerpoint/2010/main" val="354099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4EAA212-0D30-BC48-A77F-2420B5B288CE}"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315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F0E47-A75C-44B4-8975-8FC1817E4435}" type="datetime1">
              <a:rPr lang="en-US" smtClean="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EAA212-0D30-BC48-A77F-2420B5B288CE}" type="slidenum">
              <a:rPr lang="en-US" smtClean="0"/>
              <a:t>‹#›</a:t>
            </a:fld>
            <a:endParaRPr lang="en-US" dirty="0"/>
          </a:p>
        </p:txBody>
      </p:sp>
    </p:spTree>
    <p:extLst>
      <p:ext uri="{BB962C8B-B14F-4D97-AF65-F5344CB8AC3E}">
        <p14:creationId xmlns:p14="http://schemas.microsoft.com/office/powerpoint/2010/main" val="242845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E968A-86D0-4E39-B1D9-D430B6CE0ECE}"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086017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3C2CB3-8B37-471D-BCDF-ECB4D8ADD9B7}" type="datetime1">
              <a:rPr lang="en-US" smtClean="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1AC096-C45C-8F40-99C3-44B4C307E5CC}" type="slidenum">
              <a:rPr lang="en-US" smtClean="0"/>
              <a:t>‹#›</a:t>
            </a:fld>
            <a:endParaRPr lang="en-US" dirty="0"/>
          </a:p>
        </p:txBody>
      </p:sp>
    </p:spTree>
    <p:extLst>
      <p:ext uri="{BB962C8B-B14F-4D97-AF65-F5344CB8AC3E}">
        <p14:creationId xmlns:p14="http://schemas.microsoft.com/office/powerpoint/2010/main" val="3698085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DA51D67-E2AB-455F-993C-F35F5F35B216}" type="datetime1">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2C5B1E-42EB-F243-B355-5DC00A43F925}" type="slidenum">
              <a:rPr lang="en-US" smtClean="0"/>
              <a:t>‹#›</a:t>
            </a:fld>
            <a:endParaRPr lang="en-US" dirty="0"/>
          </a:p>
        </p:txBody>
      </p:sp>
    </p:spTree>
    <p:extLst>
      <p:ext uri="{BB962C8B-B14F-4D97-AF65-F5344CB8AC3E}">
        <p14:creationId xmlns:p14="http://schemas.microsoft.com/office/powerpoint/2010/main" val="3814758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BF59E-370B-4DD0-8B54-201373813AEF}" type="datetime1">
              <a:rPr lang="en-US" smtClean="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2C5B1E-42EB-F243-B355-5DC00A43F925}" type="slidenum">
              <a:rPr lang="en-US" smtClean="0"/>
              <a:t>‹#›</a:t>
            </a:fld>
            <a:endParaRPr lang="en-US" dirty="0"/>
          </a:p>
        </p:txBody>
      </p:sp>
    </p:spTree>
    <p:extLst>
      <p:ext uri="{BB962C8B-B14F-4D97-AF65-F5344CB8AC3E}">
        <p14:creationId xmlns:p14="http://schemas.microsoft.com/office/powerpoint/2010/main" val="2783766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A28BF-1DB1-4C94-B0B8-9DA47ADDC533}" type="datetime1">
              <a:rPr lang="en-US" smtClean="0">
                <a:solidFill>
                  <a:prstClr val="black">
                    <a:tint val="75000"/>
                  </a:prstClr>
                </a:solidFill>
              </a:rPr>
              <a:t>3/19/2020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04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10845-F00C-49DD-A1E6-36DAC40B3E7F}"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954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7D6C5-117D-454D-BCFA-811F42CF8086}" type="datetime1">
              <a:rPr lang="en-US" smtClean="0">
                <a:solidFill>
                  <a:prstClr val="black">
                    <a:tint val="75000"/>
                  </a:prstClr>
                </a:solidFill>
              </a:rPr>
              <a:t>3/19/2020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498850"/>
            <a:ext cx="2133600" cy="365125"/>
          </a:xfrm>
        </p:spPr>
        <p:txBody>
          <a:body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9783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623D75-A34C-4A62-B987-69894C4D603D}"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8253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B2EEB-4F1A-4497-BC98-F36D51548F68}"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7508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BB262-CEED-418D-9BF1-563977682392}"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907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82C8D-725D-4D83-B1DD-8DED8C53BAC7}" type="datetime1">
              <a:rPr lang="en-US" smtClean="0">
                <a:solidFill>
                  <a:prstClr val="black">
                    <a:tint val="75000"/>
                  </a:prstClr>
                </a:solidFill>
              </a:rPr>
              <a:t>3/19/2020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735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E968A-86D0-4E39-B1D9-D430B6CE0ECE}"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543509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EA13A-0B6F-4B66-919D-C71A7BD08ADA}" type="datetime1">
              <a:rPr lang="en-US" smtClean="0">
                <a:solidFill>
                  <a:prstClr val="black">
                    <a:tint val="75000"/>
                  </a:prstClr>
                </a:solidFill>
              </a:rPr>
              <a:t>3/19/2020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607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202CB-933A-47B5-ACD9-697583177613}" type="datetime1">
              <a:rPr lang="en-US" smtClean="0">
                <a:solidFill>
                  <a:prstClr val="black">
                    <a:tint val="75000"/>
                  </a:prstClr>
                </a:solidFill>
              </a:rPr>
              <a:t>3/19/2020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984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D1032-90EE-4F62-AFC5-F678ED30FEF2}" type="datetime1">
              <a:rPr lang="en-US" smtClean="0">
                <a:solidFill>
                  <a:prstClr val="black">
                    <a:tint val="75000"/>
                  </a:prstClr>
                </a:solidFill>
              </a:rPr>
              <a:t>3/19/2020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419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9E87C-04A3-477F-92FA-5380FBDA67E1}" type="datetime1">
              <a:rPr lang="en-US" smtClean="0">
                <a:solidFill>
                  <a:prstClr val="black">
                    <a:tint val="75000"/>
                  </a:prstClr>
                </a:solidFill>
              </a:rPr>
              <a:t>3/19/2020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033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FA5E5-441A-4679-ABE2-6C9641E56C2D}" type="datetime1">
              <a:rPr lang="en-US" smtClean="0">
                <a:solidFill>
                  <a:prstClr val="black">
                    <a:tint val="75000"/>
                  </a:prstClr>
                </a:solidFill>
              </a:rPr>
              <a:t>3/19/2020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1933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35DFA-E0E1-42F4-948E-027FC863C26B}"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748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6BD88-3C9A-48AF-B44B-183573E7F6DA}"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8653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651EA9-16A0-4739-8862-81590A3DF899}"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2C5B1E-42EB-F243-B355-5DC00A43F9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15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8341C-2348-42E2-AD12-3DAFE4557A63}" type="datetime1">
              <a:rPr lang="en-US" smtClean="0">
                <a:solidFill>
                  <a:prstClr val="black">
                    <a:tint val="75000"/>
                  </a:prstClr>
                </a:solidFill>
              </a:rPr>
              <a:t>3/19/2020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32C5B1E-42EB-F243-B355-5DC00A43F9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35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5A3424-E8DA-47FB-BD0C-70CD569C3BD9}"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410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E968A-86D0-4E39-B1D9-D430B6CE0ECE}"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1128256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1244D7-8DEF-4144-9B6B-2596FEC168A9}"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65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8A6B0-9B0B-4FEB-9814-7E96D67D88DF}" type="datetime1">
              <a:rPr lang="en-US" smtClean="0">
                <a:solidFill>
                  <a:prstClr val="black">
                    <a:tint val="75000"/>
                  </a:prstClr>
                </a:solidFill>
              </a:rPr>
              <a:t>3/19/2020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563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0" y="948271"/>
            <a:ext cx="9144000" cy="8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589866" y="6468543"/>
            <a:ext cx="1913466" cy="307777"/>
          </a:xfrm>
          <a:prstGeom prst="rect">
            <a:avLst/>
          </a:prstGeom>
          <a:noFill/>
        </p:spPr>
        <p:txBody>
          <a:bodyPr wrap="square" rtlCol="0">
            <a:spAutoFit/>
          </a:bodyPr>
          <a:lstStyle/>
          <a:p>
            <a:pPr algn="ctr"/>
            <a:r>
              <a:rPr lang="en-US" sz="1400" dirty="0" smtClean="0"/>
              <a:t>Confidential</a:t>
            </a:r>
            <a:endParaRPr lang="en-US" sz="1400" dirty="0"/>
          </a:p>
        </p:txBody>
      </p:sp>
      <p:sp>
        <p:nvSpPr>
          <p:cNvPr id="5" name="TextBox 4"/>
          <p:cNvSpPr txBox="1"/>
          <p:nvPr userDrawn="1"/>
        </p:nvSpPr>
        <p:spPr>
          <a:xfrm>
            <a:off x="7772404" y="6468543"/>
            <a:ext cx="844550" cy="307777"/>
          </a:xfrm>
          <a:prstGeom prst="rect">
            <a:avLst/>
          </a:prstGeom>
          <a:noFill/>
        </p:spPr>
        <p:txBody>
          <a:bodyPr wrap="square" rtlCol="0">
            <a:spAutoFit/>
          </a:bodyPr>
          <a:lstStyle/>
          <a:p>
            <a:pPr algn="r"/>
            <a:fld id="{7A2B38C5-EE7A-45EC-9E2A-B865B98582EE}" type="slidenum">
              <a:rPr lang="en-US" sz="1400" smtClean="0"/>
              <a:pPr algn="r"/>
              <a:t>‹#›</a:t>
            </a:fld>
            <a:endParaRPr lang="en-US" sz="1400" dirty="0"/>
          </a:p>
        </p:txBody>
      </p:sp>
    </p:spTree>
    <p:extLst>
      <p:ext uri="{BB962C8B-B14F-4D97-AF65-F5344CB8AC3E}">
        <p14:creationId xmlns:p14="http://schemas.microsoft.com/office/powerpoint/2010/main" val="291462755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5410BC-6A69-43A2-A77C-FFC099884AF7}" type="datetime1">
              <a:rPr lang="en-US"/>
              <a:pPr>
                <a:defRPr/>
              </a:pPr>
              <a:t>3/19/2020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EEB387F-21BA-4CD4-AC3E-F0F6B8F86C30}" type="slidenum">
              <a:rPr lang="en-US"/>
              <a:pPr>
                <a:defRPr/>
              </a:pPr>
              <a:t>‹#›</a:t>
            </a:fld>
            <a:endParaRPr lang="en-US"/>
          </a:p>
        </p:txBody>
      </p:sp>
    </p:spTree>
    <p:extLst>
      <p:ext uri="{BB962C8B-B14F-4D97-AF65-F5344CB8AC3E}">
        <p14:creationId xmlns:p14="http://schemas.microsoft.com/office/powerpoint/2010/main" val="7290503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40767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219200"/>
            <a:ext cx="40767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p:txBody>
          <a:bodyPr/>
          <a:lstStyle>
            <a:lvl1pPr>
              <a:defRPr/>
            </a:lvl1pPr>
          </a:lstStyle>
          <a:p>
            <a:pPr>
              <a:defRPr/>
            </a:pPr>
            <a:fld id="{E3DBD2E8-70F0-48A8-A620-927BA57D4EB1}" type="slidenum">
              <a:rPr lang="en-US"/>
              <a:pPr>
                <a:defRPr/>
              </a:pPr>
              <a:t>‹#›</a:t>
            </a:fld>
            <a:endParaRPr lang="en-US"/>
          </a:p>
        </p:txBody>
      </p:sp>
    </p:spTree>
    <p:extLst>
      <p:ext uri="{BB962C8B-B14F-4D97-AF65-F5344CB8AC3E}">
        <p14:creationId xmlns:p14="http://schemas.microsoft.com/office/powerpoint/2010/main" val="352604759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40767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219200"/>
            <a:ext cx="4076700" cy="5410200"/>
          </a:xfrm>
        </p:spPr>
        <p:txBody>
          <a:bodyPr>
            <a:normAutofit/>
          </a:bodyPr>
          <a:lstStyle/>
          <a:p>
            <a:pPr lvl="0"/>
            <a:endParaRPr lang="en-US" noProof="0" smtClean="0"/>
          </a:p>
        </p:txBody>
      </p:sp>
      <p:sp>
        <p:nvSpPr>
          <p:cNvPr id="5" name="Rectangle 10"/>
          <p:cNvSpPr>
            <a:spLocks noGrp="1" noChangeArrowheads="1"/>
          </p:cNvSpPr>
          <p:nvPr>
            <p:ph type="sldNum" sz="quarter" idx="10"/>
          </p:nvPr>
        </p:nvSpPr>
        <p:spPr/>
        <p:txBody>
          <a:bodyPr/>
          <a:lstStyle>
            <a:lvl1pPr>
              <a:defRPr/>
            </a:lvl1pPr>
          </a:lstStyle>
          <a:p>
            <a:pPr>
              <a:defRPr/>
            </a:pPr>
            <a:fld id="{E69A5689-186F-4645-88DA-FC5EAF3FBE40}" type="slidenum">
              <a:rPr lang="en-US"/>
              <a:pPr>
                <a:defRPr/>
              </a:pPr>
              <a:t>‹#›</a:t>
            </a:fld>
            <a:endParaRPr lang="en-US"/>
          </a:p>
        </p:txBody>
      </p:sp>
    </p:spTree>
    <p:extLst>
      <p:ext uri="{BB962C8B-B14F-4D97-AF65-F5344CB8AC3E}">
        <p14:creationId xmlns:p14="http://schemas.microsoft.com/office/powerpoint/2010/main" val="3115590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0"/>
            <a:ext cx="8305800" cy="5410200"/>
          </a:xfrm>
        </p:spPr>
        <p:txBody>
          <a:bodyPr>
            <a:normAutofit/>
          </a:bodyPr>
          <a:lstStyle/>
          <a:p>
            <a:pPr lvl="0"/>
            <a:endParaRPr lang="en-US" noProof="0" smtClean="0"/>
          </a:p>
        </p:txBody>
      </p:sp>
      <p:sp>
        <p:nvSpPr>
          <p:cNvPr id="4" name="Rectangle 10"/>
          <p:cNvSpPr>
            <a:spLocks noGrp="1" noChangeArrowheads="1"/>
          </p:cNvSpPr>
          <p:nvPr>
            <p:ph type="sldNum" sz="quarter" idx="10"/>
          </p:nvPr>
        </p:nvSpPr>
        <p:spPr/>
        <p:txBody>
          <a:bodyPr/>
          <a:lstStyle>
            <a:lvl1pPr>
              <a:defRPr/>
            </a:lvl1pPr>
          </a:lstStyle>
          <a:p>
            <a:pPr>
              <a:defRPr/>
            </a:pPr>
            <a:fld id="{BDC4DAE5-0CD3-48A0-9899-46DDFF1A71C7}" type="slidenum">
              <a:rPr lang="en-US"/>
              <a:pPr>
                <a:defRPr/>
              </a:pPr>
              <a:t>‹#›</a:t>
            </a:fld>
            <a:endParaRPr lang="en-US"/>
          </a:p>
        </p:txBody>
      </p:sp>
    </p:spTree>
    <p:extLst>
      <p:ext uri="{BB962C8B-B14F-4D97-AF65-F5344CB8AC3E}">
        <p14:creationId xmlns:p14="http://schemas.microsoft.com/office/powerpoint/2010/main" val="37087730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40767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1219200"/>
            <a:ext cx="40767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38700" y="4000500"/>
            <a:ext cx="40767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0"/>
          </p:nvPr>
        </p:nvSpPr>
        <p:spPr/>
        <p:txBody>
          <a:bodyPr/>
          <a:lstStyle>
            <a:lvl1pPr>
              <a:defRPr/>
            </a:lvl1pPr>
          </a:lstStyle>
          <a:p>
            <a:pPr>
              <a:defRPr/>
            </a:pPr>
            <a:fld id="{32D6B79B-FBCD-4932-9FCB-875ED8EFB3DC}" type="slidenum">
              <a:rPr lang="en-US"/>
              <a:pPr>
                <a:defRPr/>
              </a:pPr>
              <a:t>‹#›</a:t>
            </a:fld>
            <a:endParaRPr lang="en-US"/>
          </a:p>
        </p:txBody>
      </p:sp>
    </p:spTree>
    <p:extLst>
      <p:ext uri="{BB962C8B-B14F-4D97-AF65-F5344CB8AC3E}">
        <p14:creationId xmlns:p14="http://schemas.microsoft.com/office/powerpoint/2010/main" val="232449508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Divider or Emphasis">
    <p:spTree>
      <p:nvGrpSpPr>
        <p:cNvPr id="1" name=""/>
        <p:cNvGrpSpPr/>
        <p:nvPr/>
      </p:nvGrpSpPr>
      <p:grpSpPr>
        <a:xfrm>
          <a:off x="0" y="0"/>
          <a:ext cx="0" cy="0"/>
          <a:chOff x="0" y="0"/>
          <a:chExt cx="0" cy="0"/>
        </a:xfrm>
      </p:grpSpPr>
      <p:pic>
        <p:nvPicPr>
          <p:cNvPr id="8" name="Picture 7" descr="SP_PPT_LightDeck_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Rectangle 19"/>
          <p:cNvSpPr>
            <a:spLocks noGrp="1" noChangeArrowheads="1"/>
          </p:cNvSpPr>
          <p:nvPr>
            <p:ph type="ctrTitle"/>
          </p:nvPr>
        </p:nvSpPr>
        <p:spPr>
          <a:xfrm>
            <a:off x="470086" y="2266826"/>
            <a:ext cx="5558562" cy="1798701"/>
          </a:xfrm>
        </p:spPr>
        <p:txBody>
          <a:bodyPr>
            <a:normAutofit/>
          </a:bodyPr>
          <a:lstStyle>
            <a:lvl1pPr>
              <a:lnSpc>
                <a:spcPts val="4200"/>
              </a:lnSpc>
              <a:defRPr sz="3500">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7272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py Slide with Line Art">
    <p:spTree>
      <p:nvGrpSpPr>
        <p:cNvPr id="1" name=""/>
        <p:cNvGrpSpPr/>
        <p:nvPr/>
      </p:nvGrpSpPr>
      <p:grpSpPr>
        <a:xfrm>
          <a:off x="0" y="0"/>
          <a:ext cx="0" cy="0"/>
          <a:chOff x="0" y="0"/>
          <a:chExt cx="0" cy="0"/>
        </a:xfrm>
      </p:grpSpPr>
      <p:pic>
        <p:nvPicPr>
          <p:cNvPr id="7" name="Picture 6" descr="SP_PPT_LightDeck_Copy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1"/>
          <p:cNvSpPr>
            <a:spLocks noGrp="1"/>
          </p:cNvSpPr>
          <p:nvPr>
            <p:ph type="title"/>
          </p:nvPr>
        </p:nvSpPr>
        <p:spPr>
          <a:xfrm>
            <a:off x="470086" y="1"/>
            <a:ext cx="6779137" cy="1286454"/>
          </a:xfrm>
        </p:spPr>
        <p:txBody>
          <a:bodyPr>
            <a:normAutofit/>
          </a:bodyPr>
          <a:lstStyle>
            <a:lvl1pPr>
              <a:lnSpc>
                <a:spcPts val="3400"/>
              </a:lnSpc>
              <a:defRPr sz="3200" cap="all">
                <a:solidFill>
                  <a:srgbClr val="A04276"/>
                </a:solidFill>
              </a:defRPr>
            </a:lvl1pPr>
          </a:lstStyle>
          <a:p>
            <a:r>
              <a:rPr lang="en-US" smtClean="0"/>
              <a:t>Click to edit Master title style</a:t>
            </a:r>
            <a:endParaRPr lang="en-US" dirty="0"/>
          </a:p>
        </p:txBody>
      </p:sp>
      <p:sp>
        <p:nvSpPr>
          <p:cNvPr id="4" name="Content Placeholder 2"/>
          <p:cNvSpPr>
            <a:spLocks noGrp="1"/>
          </p:cNvSpPr>
          <p:nvPr>
            <p:ph sz="half" idx="1"/>
          </p:nvPr>
        </p:nvSpPr>
        <p:spPr>
          <a:xfrm>
            <a:off x="457200" y="1600200"/>
            <a:ext cx="8229600" cy="4922786"/>
          </a:xfrm>
          <a:prstGeom prst="rect">
            <a:avLst/>
          </a:prstGeom>
        </p:spPr>
        <p:txBody>
          <a:bodyPr/>
          <a:lstStyle>
            <a:lvl1pPr>
              <a:lnSpc>
                <a:spcPct val="100000"/>
              </a:lnSpc>
              <a:spcBef>
                <a:spcPts val="1800"/>
              </a:spcBef>
              <a:spcAft>
                <a:spcPts val="600"/>
              </a:spcAft>
              <a:buClr>
                <a:schemeClr val="bg2"/>
              </a:buClr>
              <a:buSzPct val="95000"/>
              <a:defRPr sz="2400" baseline="0">
                <a:latin typeface="Arial"/>
                <a:cs typeface="Arial"/>
              </a:defRPr>
            </a:lvl1pPr>
            <a:lvl2pPr marL="649224" indent="-285750">
              <a:spcBef>
                <a:spcPts val="800"/>
              </a:spcBef>
              <a:spcAft>
                <a:spcPts val="0"/>
              </a:spcAft>
              <a:buClr>
                <a:schemeClr val="accent4"/>
              </a:buClr>
              <a:buFont typeface="Arial"/>
              <a:buChar char="•"/>
              <a:defRPr sz="2400">
                <a:latin typeface="Arial"/>
                <a:cs typeface="Arial"/>
              </a:defRPr>
            </a:lvl2pPr>
            <a:lvl3pPr marL="960120" indent="-320040">
              <a:lnSpc>
                <a:spcPct val="100000"/>
              </a:lnSpc>
              <a:spcBef>
                <a:spcPts val="800"/>
              </a:spcBef>
              <a:spcAft>
                <a:spcPts val="0"/>
              </a:spcAft>
              <a:buClr>
                <a:schemeClr val="bg1"/>
              </a:buClr>
              <a:buSzPct val="75000"/>
              <a:buFont typeface="Lucida Grande"/>
              <a:buChar char="≫"/>
              <a:defRPr sz="2000">
                <a:latin typeface="Arial"/>
                <a:cs typeface="Arial"/>
              </a:defRPr>
            </a:lvl3pPr>
            <a:lvl4pPr marL="1325880" indent="-320040">
              <a:lnSpc>
                <a:spcPct val="100000"/>
              </a:lnSpc>
              <a:spcBef>
                <a:spcPts val="800"/>
              </a:spcBef>
              <a:spcAft>
                <a:spcPts val="0"/>
              </a:spcAft>
              <a:buClr>
                <a:schemeClr val="tx1"/>
              </a:buClr>
              <a:defRPr sz="1800">
                <a:latin typeface="Arial"/>
                <a:cs typeface="Arial"/>
              </a:defRPr>
            </a:lvl4pPr>
            <a:lvl5pPr marL="1645920" indent="-320040">
              <a:lnSpc>
                <a:spcPct val="100000"/>
              </a:lnSpc>
              <a:spcBef>
                <a:spcPts val="800"/>
              </a:spcBef>
              <a:spcAft>
                <a:spcPts val="0"/>
              </a:spcAft>
              <a:buClr>
                <a:schemeClr val="bg2"/>
              </a:buCl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9694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E968A-86D0-4E39-B1D9-D430B6CE0ECE}"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602528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py Slide with Line Art Two Content">
    <p:spTree>
      <p:nvGrpSpPr>
        <p:cNvPr id="1" name=""/>
        <p:cNvGrpSpPr/>
        <p:nvPr/>
      </p:nvGrpSpPr>
      <p:grpSpPr>
        <a:xfrm>
          <a:off x="0" y="0"/>
          <a:ext cx="0" cy="0"/>
          <a:chOff x="0" y="0"/>
          <a:chExt cx="0" cy="0"/>
        </a:xfrm>
      </p:grpSpPr>
      <p:pic>
        <p:nvPicPr>
          <p:cNvPr id="7" name="Picture 6" descr="SP_PPT_LightDeck_Copy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1"/>
          <p:cNvSpPr>
            <a:spLocks noGrp="1"/>
          </p:cNvSpPr>
          <p:nvPr>
            <p:ph type="title"/>
          </p:nvPr>
        </p:nvSpPr>
        <p:spPr>
          <a:xfrm>
            <a:off x="470086" y="1"/>
            <a:ext cx="6779137" cy="1286454"/>
          </a:xfrm>
        </p:spPr>
        <p:txBody>
          <a:bodyPr>
            <a:normAutofit/>
          </a:bodyPr>
          <a:lstStyle>
            <a:lvl1pPr>
              <a:lnSpc>
                <a:spcPts val="3400"/>
              </a:lnSpc>
              <a:defRPr sz="3200" cap="all">
                <a:solidFill>
                  <a:srgbClr val="A04276"/>
                </a:solidFill>
              </a:defRPr>
            </a:lvl1pPr>
          </a:lstStyle>
          <a:p>
            <a:r>
              <a:rPr lang="en-US" smtClean="0"/>
              <a:t>Click to edit Master title style</a:t>
            </a:r>
            <a:endParaRPr lang="en-US" dirty="0"/>
          </a:p>
        </p:txBody>
      </p:sp>
      <p:sp>
        <p:nvSpPr>
          <p:cNvPr id="5" name="Content Placeholder 2"/>
          <p:cNvSpPr>
            <a:spLocks noGrp="1"/>
          </p:cNvSpPr>
          <p:nvPr>
            <p:ph sz="half" idx="1"/>
          </p:nvPr>
        </p:nvSpPr>
        <p:spPr>
          <a:xfrm>
            <a:off x="457200" y="1600200"/>
            <a:ext cx="4117954" cy="4922786"/>
          </a:xfrm>
          <a:prstGeom prst="rect">
            <a:avLst/>
          </a:prstGeom>
        </p:spPr>
        <p:txBody>
          <a:bodyPr/>
          <a:lstStyle>
            <a:lvl1pPr>
              <a:lnSpc>
                <a:spcPct val="100000"/>
              </a:lnSpc>
              <a:spcAft>
                <a:spcPts val="600"/>
              </a:spcAft>
              <a:buClr>
                <a:schemeClr val="bg2"/>
              </a:buClr>
              <a:buSzPct val="95000"/>
              <a:defRPr sz="2400">
                <a:latin typeface="Arial"/>
                <a:cs typeface="Arial"/>
              </a:defRPr>
            </a:lvl1pPr>
            <a:lvl2pPr marL="649224" indent="-285750">
              <a:buClr>
                <a:schemeClr val="accent4"/>
              </a:buClr>
              <a:buFont typeface="Arial"/>
              <a:buChar char="•"/>
              <a:defRPr sz="2200">
                <a:latin typeface="Arial"/>
                <a:cs typeface="Arial"/>
              </a:defRPr>
            </a:lvl2pPr>
            <a:lvl3pPr marL="960120" indent="-320040">
              <a:lnSpc>
                <a:spcPts val="2400"/>
              </a:lnSpc>
              <a:buClr>
                <a:schemeClr val="bg1"/>
              </a:buClr>
              <a:buSzPct val="75000"/>
              <a:buFont typeface="Lucida Grande"/>
              <a:buChar char="≫"/>
              <a:defRPr sz="2000">
                <a:latin typeface="Arial"/>
                <a:cs typeface="Arial"/>
              </a:defRPr>
            </a:lvl3pPr>
            <a:lvl4pPr marL="1325880" indent="-320040">
              <a:lnSpc>
                <a:spcPts val="2200"/>
              </a:lnSpc>
              <a:buClr>
                <a:schemeClr val="tx1"/>
              </a:buClr>
              <a:defRPr sz="1800">
                <a:latin typeface="Arial"/>
                <a:cs typeface="Arial"/>
              </a:defRPr>
            </a:lvl4pPr>
            <a:lvl5pPr marL="1645920" indent="-320040">
              <a:lnSpc>
                <a:spcPts val="2200"/>
              </a:lnSpc>
              <a:buClr>
                <a:schemeClr val="bg2"/>
              </a:buCl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0"/>
          </p:nvPr>
        </p:nvSpPr>
        <p:spPr>
          <a:xfrm>
            <a:off x="4727554" y="1600200"/>
            <a:ext cx="4117954" cy="4922786"/>
          </a:xfrm>
          <a:prstGeom prst="rect">
            <a:avLst/>
          </a:prstGeom>
        </p:spPr>
        <p:txBody>
          <a:bodyPr/>
          <a:lstStyle>
            <a:lvl1pPr>
              <a:lnSpc>
                <a:spcPct val="100000"/>
              </a:lnSpc>
              <a:spcAft>
                <a:spcPts val="600"/>
              </a:spcAft>
              <a:buClr>
                <a:schemeClr val="bg2"/>
              </a:buClr>
              <a:buSzPct val="95000"/>
              <a:defRPr sz="2400">
                <a:latin typeface="Arial"/>
                <a:cs typeface="Arial"/>
              </a:defRPr>
            </a:lvl1pPr>
            <a:lvl2pPr marL="649224" indent="-285750">
              <a:buClr>
                <a:schemeClr val="accent4"/>
              </a:buClr>
              <a:buFont typeface="Arial"/>
              <a:buChar char="•"/>
              <a:defRPr sz="2200">
                <a:latin typeface="Arial"/>
                <a:cs typeface="Arial"/>
              </a:defRPr>
            </a:lvl2pPr>
            <a:lvl3pPr marL="960120" indent="-320040">
              <a:lnSpc>
                <a:spcPts val="2400"/>
              </a:lnSpc>
              <a:buClr>
                <a:schemeClr val="bg1"/>
              </a:buClr>
              <a:buSzPct val="75000"/>
              <a:buFont typeface="Lucida Grande"/>
              <a:buChar char="≫"/>
              <a:defRPr sz="2000">
                <a:latin typeface="Arial"/>
                <a:cs typeface="Arial"/>
              </a:defRPr>
            </a:lvl3pPr>
            <a:lvl4pPr marL="1325880" indent="-320040">
              <a:lnSpc>
                <a:spcPts val="2200"/>
              </a:lnSpc>
              <a:buClr>
                <a:schemeClr val="tx1"/>
              </a:buClr>
              <a:defRPr sz="1800">
                <a:latin typeface="Arial"/>
                <a:cs typeface="Arial"/>
              </a:defRPr>
            </a:lvl4pPr>
            <a:lvl5pPr marL="1645920" indent="-320040">
              <a:lnSpc>
                <a:spcPts val="2200"/>
              </a:lnSpc>
              <a:buClr>
                <a:schemeClr val="bg2"/>
              </a:buCl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7145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opy Slide No Line Art">
    <p:spTree>
      <p:nvGrpSpPr>
        <p:cNvPr id="1" name=""/>
        <p:cNvGrpSpPr/>
        <p:nvPr/>
      </p:nvGrpSpPr>
      <p:grpSpPr>
        <a:xfrm>
          <a:off x="0" y="0"/>
          <a:ext cx="0" cy="0"/>
          <a:chOff x="0" y="0"/>
          <a:chExt cx="0" cy="0"/>
        </a:xfrm>
      </p:grpSpPr>
      <p:pic>
        <p:nvPicPr>
          <p:cNvPr id="6" name="Picture 5" descr="SP_PPT_LightDeck_Copy_NoL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1"/>
          <p:cNvSpPr>
            <a:spLocks noGrp="1"/>
          </p:cNvSpPr>
          <p:nvPr>
            <p:ph type="title"/>
          </p:nvPr>
        </p:nvSpPr>
        <p:spPr>
          <a:xfrm>
            <a:off x="470086" y="1"/>
            <a:ext cx="8216714" cy="1286454"/>
          </a:xfrm>
        </p:spPr>
        <p:txBody>
          <a:bodyPr>
            <a:normAutofit/>
          </a:bodyPr>
          <a:lstStyle>
            <a:lvl1pPr>
              <a:lnSpc>
                <a:spcPts val="3400"/>
              </a:lnSpc>
              <a:defRPr sz="3200" cap="all">
                <a:solidFill>
                  <a:srgbClr val="A04276"/>
                </a:solidFill>
              </a:defRPr>
            </a:lvl1pPr>
          </a:lstStyle>
          <a:p>
            <a:r>
              <a:rPr lang="en-US" smtClean="0"/>
              <a:t>Click to edit Master title style</a:t>
            </a:r>
            <a:endParaRPr lang="en-US" dirty="0"/>
          </a:p>
        </p:txBody>
      </p:sp>
      <p:sp>
        <p:nvSpPr>
          <p:cNvPr id="5" name="Content Placeholder 2"/>
          <p:cNvSpPr>
            <a:spLocks noGrp="1"/>
          </p:cNvSpPr>
          <p:nvPr>
            <p:ph sz="half" idx="1"/>
          </p:nvPr>
        </p:nvSpPr>
        <p:spPr>
          <a:xfrm>
            <a:off x="457200" y="1600200"/>
            <a:ext cx="8229600" cy="4922786"/>
          </a:xfrm>
          <a:prstGeom prst="rect">
            <a:avLst/>
          </a:prstGeom>
        </p:spPr>
        <p:txBody>
          <a:bodyPr/>
          <a:lstStyle>
            <a:lvl1pPr>
              <a:lnSpc>
                <a:spcPct val="100000"/>
              </a:lnSpc>
              <a:spcAft>
                <a:spcPts val="600"/>
              </a:spcAft>
              <a:buClr>
                <a:schemeClr val="bg2"/>
              </a:buClr>
              <a:buSzPct val="95000"/>
              <a:defRPr sz="2400">
                <a:latin typeface="Arial"/>
                <a:cs typeface="Arial"/>
              </a:defRPr>
            </a:lvl1pPr>
            <a:lvl2pPr marL="649224" indent="-285750">
              <a:buClr>
                <a:schemeClr val="accent4"/>
              </a:buClr>
              <a:buFont typeface="Arial"/>
              <a:buChar char="•"/>
              <a:defRPr sz="2400">
                <a:latin typeface="Arial"/>
                <a:cs typeface="Arial"/>
              </a:defRPr>
            </a:lvl2pPr>
            <a:lvl3pPr marL="960120" indent="-320040">
              <a:lnSpc>
                <a:spcPts val="2400"/>
              </a:lnSpc>
              <a:buClr>
                <a:schemeClr val="bg1"/>
              </a:buClr>
              <a:buSzPct val="75000"/>
              <a:buFont typeface="Lucida Grande"/>
              <a:buChar char="≫"/>
              <a:defRPr sz="2000">
                <a:latin typeface="Arial"/>
                <a:cs typeface="Arial"/>
              </a:defRPr>
            </a:lvl3pPr>
            <a:lvl4pPr marL="1325880" indent="-320040">
              <a:lnSpc>
                <a:spcPts val="2200"/>
              </a:lnSpc>
              <a:buClr>
                <a:schemeClr val="tx1"/>
              </a:buClr>
              <a:defRPr sz="1800">
                <a:latin typeface="Arial"/>
                <a:cs typeface="Arial"/>
              </a:defRPr>
            </a:lvl4pPr>
            <a:lvl5pPr marL="1645920" indent="-320040">
              <a:lnSpc>
                <a:spcPts val="2200"/>
              </a:lnSpc>
              <a:buClr>
                <a:schemeClr val="bg2"/>
              </a:buCl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527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E9AE9-FC00-4EEB-89D8-2FB4F27A2208}"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9815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16F969-F7CE-4873-876E-36DD3B00F364}"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938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CCA85-86DC-4507-99D1-E7D587FE9810}" type="datetime1">
              <a:rPr lang="en-US" smtClean="0">
                <a:solidFill>
                  <a:prstClr val="black">
                    <a:tint val="75000"/>
                  </a:prstClr>
                </a:solidFill>
              </a:rPr>
              <a:t>3/19/2020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488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F5CBE5-901D-4B95-AC91-9897FFAD7B51}" type="datetime1">
              <a:rPr lang="en-US" smtClean="0">
                <a:solidFill>
                  <a:prstClr val="black">
                    <a:tint val="75000"/>
                  </a:prstClr>
                </a:solidFill>
              </a:rPr>
              <a:p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583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B9F361C-BB1D-4137-834A-4B78912CFBF4}" type="datetime1">
              <a:rPr lang="en-US" smtClean="0">
                <a:solidFill>
                  <a:prstClr val="black">
                    <a:tint val="75000"/>
                  </a:prstClr>
                </a:solidFill>
              </a:rPr>
              <a:pPr/>
              <a:t>3/19/2020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3553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F0E47-A75C-44B4-8975-8FC1817E4435}" type="datetime1">
              <a:rPr lang="en-US" smtClean="0">
                <a:solidFill>
                  <a:prstClr val="black">
                    <a:tint val="75000"/>
                  </a:prstClr>
                </a:solidFill>
              </a:rPr>
              <a:pPr/>
              <a:t>3/19/2020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31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E968A-86D0-4E39-B1D9-D430B6CE0ECE}"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128214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E968A-86D0-4E39-B1D9-D430B6CE0ECE}"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307351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E968A-86D0-4E39-B1D9-D430B6CE0ECE}"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70602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E968A-86D0-4E39-B1D9-D430B6CE0ECE}"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16C09-2F0B-43C3-8EE6-90E3F40C9B53}" type="slidenum">
              <a:rPr lang="en-US" smtClean="0"/>
              <a:t>‹#›</a:t>
            </a:fld>
            <a:endParaRPr lang="en-US"/>
          </a:p>
        </p:txBody>
      </p:sp>
    </p:spTree>
    <p:extLst>
      <p:ext uri="{BB962C8B-B14F-4D97-AF65-F5344CB8AC3E}">
        <p14:creationId xmlns:p14="http://schemas.microsoft.com/office/powerpoint/2010/main" val="4765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9.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9.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E968A-86D0-4E39-B1D9-D430B6CE0ECE}" type="datetimeFigureOut">
              <a:rPr lang="en-US" smtClean="0"/>
              <a:t>3/19/2020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16C09-2F0B-43C3-8EE6-90E3F40C9B53}" type="slidenum">
              <a:rPr lang="en-US" smtClean="0"/>
              <a:t>‹#›</a:t>
            </a:fld>
            <a:endParaRPr lang="en-US"/>
          </a:p>
        </p:txBody>
      </p:sp>
    </p:spTree>
    <p:extLst>
      <p:ext uri="{BB962C8B-B14F-4D97-AF65-F5344CB8AC3E}">
        <p14:creationId xmlns:p14="http://schemas.microsoft.com/office/powerpoint/2010/main" val="116448544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9" r:id="rId12"/>
    <p:sldLayoutId id="2147483850" r:id="rId13"/>
    <p:sldLayoutId id="2147483851" r:id="rId14"/>
    <p:sldLayoutId id="2147483852" r:id="rId15"/>
    <p:sldLayoutId id="214748385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E2653-DCB9-4F51-85CA-CD19CF56B4AB}"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green orange blue arc2.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29184" y="118872"/>
            <a:ext cx="798298" cy="1063483"/>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3947690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2DD01-5B4A-443D-8230-19B422CB6E84}" type="datetime1">
              <a:rPr lang="en-US" smtClean="0">
                <a:solidFill>
                  <a:prstClr val="black">
                    <a:tint val="75000"/>
                  </a:prstClr>
                </a:solidFill>
              </a:rPr>
              <a:pPr/>
              <a:t>3/19/2020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green orange blue arc2.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29184" y="118872"/>
            <a:ext cx="798298" cy="1063483"/>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38186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2DD01-5B4A-443D-8230-19B422CB6E84}" type="datetime1">
              <a:rPr lang="en-US" smtClean="0"/>
              <a:t>3/19/2020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t>‹#›</a:t>
            </a:fld>
            <a:endParaRPr lang="en-US" dirty="0"/>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6502185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7008C-147E-4EDF-84D8-F6EEE5AE034D}" type="datetime1">
              <a:rPr lang="en-US" smtClean="0"/>
              <a:t>3/19/2020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AC096-C45C-8F40-99C3-44B4C307E5CC}" type="slidenum">
              <a:rPr lang="en-US" smtClean="0"/>
              <a:t>‹#›</a:t>
            </a:fld>
            <a:endParaRPr lang="en-US" dirty="0"/>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orange real ar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9798047"/>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563F3-F983-4797-B910-62375EA54097}" type="datetime1">
              <a:rPr lang="en-US" smtClean="0"/>
              <a:t>3/19/2020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C5B1E-42EB-F243-B355-5DC00A43F925}" type="slidenum">
              <a:rPr lang="en-US" smtClean="0"/>
              <a:t>‹#›</a:t>
            </a:fld>
            <a:endParaRPr lang="en-US" dirty="0"/>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blue real ar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393762954"/>
      </p:ext>
    </p:extLst>
  </p:cSld>
  <p:clrMap bg1="lt1" tx1="dk1" bg2="lt2" tx2="dk2" accent1="accent1" accent2="accent2" accent3="accent3" accent4="accent4" accent5="accent5" accent6="accent6" hlink="hlink" folHlink="folHlink"/>
  <p:sldLayoutIdLst>
    <p:sldLayoutId id="2147483724" r:id="rId1"/>
    <p:sldLayoutId id="2147483728" r:id="rId2"/>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C92A2-11FA-46BD-B153-20AB729470FD}"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green real ar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22" y="115697"/>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82514539"/>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FD7A4-4D97-4BC4-A93F-894FA8E1ACFB}"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F91DB-EE50-1B4E-8575-8C57FE550505}"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20293719"/>
      </p:ext>
    </p:extLst>
  </p:cSld>
  <p:clrMap bg1="lt1" tx1="dk1" bg2="lt2" tx2="dk2" accent1="accent1" accent2="accent2" accent3="accent3" accent4="accent4" accent5="accent5" accent6="accent6" hlink="hlink" folHlink="folHlink"/>
  <p:sldLayoutIdLst>
    <p:sldLayoutId id="2147483783" r:id="rId1"/>
    <p:sldLayoutId id="2147483788" r:id="rId2"/>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9DAAC-5DE4-4DAC-BEE2-242624FF8684}"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CA256-7187-344F-82DB-02277987EC6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blue real arc.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3040475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15B65-8E84-4A83-AC48-4B79C1420589}"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C5B1E-42EB-F243-B355-5DC00A43F925}"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pic>
        <p:nvPicPr>
          <p:cNvPr id="9" name="Picture 8" descr="blue real ar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84" y="118872"/>
            <a:ext cx="726058" cy="987128"/>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305587042"/>
      </p:ext>
    </p:extLst>
  </p:cSld>
  <p:clrMap bg1="lt1" tx1="dk1" bg2="lt2" tx2="dk2" accent1="accent1" accent2="accent2" accent3="accent3" accent4="accent4" accent5="accent5" accent6="accent6" hlink="hlink" folHlink="folHlink"/>
  <p:sldLayoutIdLst>
    <p:sldLayoutId id="2147483802" r:id="rId1"/>
    <p:sldLayoutId id="2147483803" r:id="rId2"/>
  </p:sldLayoutIdLst>
  <p:hf hdr="0" ftr="0" dt="0"/>
  <p:txStyles>
    <p:titleStyle>
      <a:lvl1pPr algn="ctr" defTabSz="457200" rtl="0" eaLnBrk="1" latinLnBrk="0" hangingPunct="1">
        <a:spcBef>
          <a:spcPct val="0"/>
        </a:spcBef>
        <a:buNone/>
        <a:defRPr sz="28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40932-9F9E-4E24-ACEB-3EDC2AB90C07}" type="datetime1">
              <a:rPr lang="en-US" smtClean="0">
                <a:solidFill>
                  <a:prstClr val="black">
                    <a:tint val="75000"/>
                  </a:prstClr>
                </a:solidFill>
              </a:rPr>
              <a:t>3/19/2020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AA212-0D30-BC48-A77F-2420B5B288CE}"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0" y="118872"/>
            <a:ext cx="9144000" cy="914400"/>
          </a:xfrm>
          <a:prstGeom prst="rect">
            <a:avLst/>
          </a:prstGeom>
          <a:gradFill flip="none" rotWithShape="1">
            <a:gsLst>
              <a:gs pos="0">
                <a:srgbClr val="510F62"/>
              </a:gs>
              <a:gs pos="100000">
                <a:srgbClr val="8C47A6"/>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8C189B"/>
              </a:solidFill>
            </a:endParaRPr>
          </a:p>
        </p:txBody>
      </p:sp>
      <p:sp>
        <p:nvSpPr>
          <p:cNvPr id="8" name="Rectangle 7"/>
          <p:cNvSpPr>
            <a:spLocks/>
          </p:cNvSpPr>
          <p:nvPr/>
        </p:nvSpPr>
        <p:spPr>
          <a:xfrm>
            <a:off x="0" y="6560820"/>
            <a:ext cx="9144000" cy="297180"/>
          </a:xfrm>
          <a:prstGeom prst="rect">
            <a:avLst/>
          </a:prstGeom>
          <a:gradFill flip="none" rotWithShape="1">
            <a:gsLst>
              <a:gs pos="0">
                <a:srgbClr val="8C47A6"/>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green orange blue arc2.png"/>
          <p:cNvPicPr>
            <a:picLocks noChangeAspect="1"/>
          </p:cNvPicPr>
          <p:nvPr/>
        </p:nvPicPr>
        <p:blipFill>
          <a:blip r:embed="rId15" cstate="print">
            <a:alphaModFix/>
            <a:extLst>
              <a:ext uri="{28A0092B-C50C-407E-A947-70E740481C1C}">
                <a14:useLocalDpi xmlns:a14="http://schemas.microsoft.com/office/drawing/2010/main" val="0"/>
              </a:ext>
            </a:extLst>
          </a:blip>
          <a:stretch>
            <a:fillRect/>
          </a:stretch>
        </p:blipFill>
        <p:spPr>
          <a:xfrm>
            <a:off x="329184" y="118872"/>
            <a:ext cx="798298" cy="1063483"/>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776059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hdr="0" ftr="0" dt="0"/>
  <p:txStyles>
    <p:titleStyle>
      <a:lvl1pPr algn="ctr" defTabSz="457200" rtl="0" eaLnBrk="1" latinLnBrk="0" hangingPunct="1">
        <a:spcBef>
          <a:spcPct val="0"/>
        </a:spcBef>
        <a:buNone/>
        <a:defRPr sz="2800" b="1" i="0" kern="1200" spc="-5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hyperlink" Target="http://images.google.com/imgres?imgurl=http://www.wvdhhr.org/wvimw/images/bio.jpg&amp;imgrefurl=http://www.wvdhhr.org/wvimw/index.asp&amp;h=167&amp;w=188&amp;sz=30&amp;tbnid=SeX1TKKx8FAJ:&amp;tbnh=86&amp;tbnw=97&amp;start=10&amp;prev=/images?q=biohazard+symbol&amp;hl=en&amp;lr="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http://www.wvdhhr.org/wvimw/images/bio.jpg&amp;imgrefurl=http://www.wvdhhr.org/wvimw/index.asp&amp;h=167&amp;w=188&amp;sz=30&amp;tbnid=SeX1TKKx8FAJ:&amp;tbnh=86&amp;tbnw=97&amp;start=10&amp;prev=/images?q=biohazard+symbol&amp;hl=en&amp;lr="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oleObject" Target="../embeddings/oleObject1.bin"/><Relationship Id="rId7" Type="http://schemas.openxmlformats.org/officeDocument/2006/relationships/image" Target="../media/image32.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4.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images.google.com/imgres?imgurl=www.clorox.com/products/images/ucb.gif&amp;imgrefurl=http://www.clorox.com/products/ucbgrp.html&amp;h=198&amp;w=171&amp;prev=/images?q=bleach&amp;start=20&amp;svnum=10&amp;hl=en&amp;lr=&amp;ie=UTF-8&amp;oe=UTF-8&amp;sa=N" TargetMode="External"/><Relationship Id="rId7" Type="http://schemas.openxmlformats.org/officeDocument/2006/relationships/hyperlink" Target="http://www.bnl.gov/bnlweb/pubaf/water/images/sink.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images.google.com/imgres?imgurl=amesnews.arc.nasa.gov/releases/2002/02images/bionano/mediums/FLASK.jpg&amp;imgrefurl=http://amesnews.arc.nasa.gov/releases/2002/02images/bionano/bionano3.html&amp;h=232&amp;w=350&amp;sz=10&amp;tbnid=600wJbChDWUJ:&amp;tbnh=76&amp;tbnw=114&amp;start=42&amp;prev=/images?q=+flask&amp;start=40&amp;hl=en&amp;lr=&amp;ie=UTF-8&amp;oe=UTF-8&amp;sa=N" TargetMode="Externa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Biosafety and </a:t>
            </a:r>
            <a:r>
              <a:rPr lang="en-US" dirty="0" err="1" smtClean="0"/>
              <a:t>Bloodborne</a:t>
            </a:r>
            <a:r>
              <a:rPr lang="en-US" dirty="0" smtClean="0"/>
              <a:t> Pathogens</a:t>
            </a:r>
            <a:endParaRPr lang="en-US" dirty="0"/>
          </a:p>
        </p:txBody>
      </p:sp>
      <p:pic>
        <p:nvPicPr>
          <p:cNvPr id="5" name="Picture 7" descr="bio">
            <a:hlinkClick r:id="rId2"/>
          </p:cNvPr>
          <p:cNvPicPr>
            <a:picLocks noChangeAspect="1" noChangeArrowheads="1"/>
          </p:cNvPicPr>
          <p:nvPr/>
        </p:nvPicPr>
        <p:blipFill>
          <a:blip r:embed="rId3" cstate="screen"/>
          <a:srcRect/>
          <a:stretch>
            <a:fillRect/>
          </a:stretch>
        </p:blipFill>
        <p:spPr bwMode="auto">
          <a:xfrm>
            <a:off x="3505199" y="0"/>
            <a:ext cx="2133600" cy="1905000"/>
          </a:xfrm>
          <a:prstGeom prst="rect">
            <a:avLst/>
          </a:prstGeom>
          <a:noFill/>
          <a:ln w="9525">
            <a:noFill/>
            <a:miter lim="800000"/>
            <a:headEnd/>
            <a:tailEnd/>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916" y="4751916"/>
            <a:ext cx="2106084" cy="2106084"/>
          </a:xfrm>
          <a:prstGeom prst="rect">
            <a:avLst/>
          </a:prstGeom>
        </p:spPr>
      </p:pic>
      <p:pic>
        <p:nvPicPr>
          <p:cNvPr id="11272" name="Picture 8" descr="http://blog.intelex.com/wp-content/uploads/2013/12/OSH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59679"/>
            <a:ext cx="3999878" cy="129832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thumb/7/71/US_CDC_logo.svg/1280px-US_CDC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42032" cy="191446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genera.sombradoble.es/wordpress/wp-content/uploads/2013/02/nih_logo_transpare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7916" y="1"/>
            <a:ext cx="2106084" cy="21060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2226" y="3758453"/>
            <a:ext cx="2857500" cy="1143000"/>
          </a:xfrm>
          <a:prstGeom prst="rect">
            <a:avLst/>
          </a:prstGeom>
        </p:spPr>
      </p:pic>
    </p:spTree>
    <p:extLst>
      <p:ext uri="{BB962C8B-B14F-4D97-AF65-F5344CB8AC3E}">
        <p14:creationId xmlns:p14="http://schemas.microsoft.com/office/powerpoint/2010/main" val="135863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438"/>
            <a:ext cx="7620000" cy="944562"/>
          </a:xfrm>
        </p:spPr>
        <p:txBody>
          <a:bodyPr>
            <a:normAutofit/>
          </a:bodyPr>
          <a:lstStyle/>
          <a:p>
            <a:pPr algn="ctr"/>
            <a:r>
              <a:rPr lang="en-US" sz="3600" b="1" dirty="0" smtClean="0"/>
              <a:t>Examples of BSL Levels</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3710587913"/>
              </p:ext>
            </p:extLst>
          </p:nvPr>
        </p:nvGraphicFramePr>
        <p:xfrm>
          <a:off x="464458" y="2002972"/>
          <a:ext cx="5783943" cy="1374212"/>
        </p:xfrm>
        <a:graphic>
          <a:graphicData uri="http://schemas.openxmlformats.org/drawingml/2006/table">
            <a:tbl>
              <a:tblPr/>
              <a:tblGrid>
                <a:gridCol w="907143">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1374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BL1 / RG1</a:t>
                      </a:r>
                      <a:endParaRPr kumimoji="0" lang="en-US" sz="1800" b="1"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cs typeface="Times New Roman" pitchFamily="18" charset="0"/>
                        </a:rPr>
                        <a:t>Agents </a:t>
                      </a:r>
                      <a:r>
                        <a:rPr kumimoji="0" lang="en-US" sz="1800" b="1" i="0" u="none" strike="noStrike" cap="none" normalizeH="0" baseline="0" dirty="0" smtClean="0">
                          <a:ln>
                            <a:noFill/>
                          </a:ln>
                          <a:solidFill>
                            <a:schemeClr val="tx1"/>
                          </a:solidFill>
                          <a:effectLst/>
                          <a:latin typeface="+mj-lt"/>
                          <a:cs typeface="Times New Roman" pitchFamily="18" charset="0"/>
                        </a:rPr>
                        <a:t>not associated with disease</a:t>
                      </a:r>
                      <a:r>
                        <a:rPr kumimoji="0" lang="en-US" sz="1800" b="0" i="0" u="none" strike="noStrike" cap="none" normalizeH="0" baseline="0" dirty="0" smtClean="0">
                          <a:ln>
                            <a:noFill/>
                          </a:ln>
                          <a:solidFill>
                            <a:schemeClr val="tx1"/>
                          </a:solidFill>
                          <a:effectLst/>
                          <a:latin typeface="+mj-lt"/>
                          <a:cs typeface="Times New Roman" pitchFamily="18" charset="0"/>
                        </a:rPr>
                        <a:t> in healthy adults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mj-lt"/>
                        </a:rPr>
                        <a:t>Bacillus subtilis, E. coli K-12, S. cerevisiae (yeast), </a:t>
                      </a:r>
                      <a:r>
                        <a:rPr kumimoji="0" lang="en-US" sz="1800" b="0" i="0" u="none" strike="noStrike" cap="none" normalizeH="0" baseline="0" dirty="0" smtClean="0">
                          <a:ln>
                            <a:noFill/>
                          </a:ln>
                          <a:solidFill>
                            <a:schemeClr val="tx1"/>
                          </a:solidFill>
                          <a:effectLst/>
                          <a:latin typeface="+mj-lt"/>
                        </a:rPr>
                        <a:t>AAV, ecotropic avian sarcoma virus</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30226621"/>
              </p:ext>
            </p:extLst>
          </p:nvPr>
        </p:nvGraphicFramePr>
        <p:xfrm>
          <a:off x="457200" y="3611880"/>
          <a:ext cx="5715000" cy="2819399"/>
        </p:xfrm>
        <a:graphic>
          <a:graphicData uri="http://schemas.openxmlformats.org/drawingml/2006/table">
            <a:tbl>
              <a:tblPr/>
              <a:tblGrid>
                <a:gridCol w="6858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28193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Times New Roman" pitchFamily="18" charset="0"/>
                        </a:rPr>
                        <a:t>BL2/RG2</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Times New Roman" pitchFamily="18" charset="0"/>
                        </a:rPr>
                        <a:t>Moderate potential health hazard</a:t>
                      </a:r>
                      <a:r>
                        <a:rPr kumimoji="0" lang="en-US" sz="1800" b="0" i="0" u="none" strike="noStrike" cap="none" normalizeH="0" baseline="0" dirty="0" smtClean="0">
                          <a:ln>
                            <a:noFill/>
                          </a:ln>
                          <a:solidFill>
                            <a:schemeClr val="tx1"/>
                          </a:solidFill>
                          <a:effectLst/>
                          <a:latin typeface="+mj-lt"/>
                          <a:cs typeface="Times New Roman" pitchFamily="18" charset="0"/>
                        </a:rPr>
                        <a:t>; associated with human disease which is rarely serious and preventive or therapeutic interventions are </a:t>
                      </a:r>
                      <a:r>
                        <a:rPr kumimoji="0" lang="en-US" sz="1800" b="0" i="1" u="none" strike="noStrike" cap="none" normalizeH="0" baseline="0" dirty="0" smtClean="0">
                          <a:ln>
                            <a:noFill/>
                          </a:ln>
                          <a:solidFill>
                            <a:schemeClr val="tx1"/>
                          </a:solidFill>
                          <a:effectLst/>
                          <a:latin typeface="+mj-lt"/>
                          <a:cs typeface="Times New Roman" pitchFamily="18" charset="0"/>
                        </a:rPr>
                        <a:t>often</a:t>
                      </a:r>
                      <a:r>
                        <a:rPr kumimoji="0" lang="en-US" sz="1800" b="0" i="0" u="none" strike="noStrike" cap="none" normalizeH="0" baseline="0" dirty="0" smtClean="0">
                          <a:ln>
                            <a:noFill/>
                          </a:ln>
                          <a:solidFill>
                            <a:schemeClr val="tx1"/>
                          </a:solidFill>
                          <a:effectLst/>
                          <a:latin typeface="+mj-lt"/>
                          <a:cs typeface="Times New Roman" pitchFamily="18" charset="0"/>
                        </a:rPr>
                        <a:t> available</a:t>
                      </a:r>
                      <a:r>
                        <a:rPr kumimoji="0" lang="en-US" sz="1800" b="0" i="0" u="none" strike="noStrike" cap="none" normalizeH="0" baseline="0" dirty="0" smtClean="0">
                          <a:ln>
                            <a:noFill/>
                          </a:ln>
                          <a:solidFill>
                            <a:schemeClr val="tx1"/>
                          </a:solidFill>
                          <a:effectLst/>
                          <a:latin typeface="+mj-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Human adenoviruses, human herpes viruses (except herpes B), </a:t>
                      </a:r>
                      <a:r>
                        <a:rPr kumimoji="0" lang="en-US" sz="1800" b="0" i="1" u="none" strike="noStrike" cap="none" normalizeH="0" baseline="0" dirty="0" smtClean="0">
                          <a:ln>
                            <a:noFill/>
                          </a:ln>
                          <a:solidFill>
                            <a:schemeClr val="tx1"/>
                          </a:solidFill>
                          <a:effectLst/>
                          <a:latin typeface="+mj-lt"/>
                        </a:rPr>
                        <a:t>Staphylococcus aureus, </a:t>
                      </a:r>
                      <a:r>
                        <a:rPr kumimoji="0" lang="en-US" sz="1800" b="0" i="0" u="none" strike="noStrike" cap="none" normalizeH="0" baseline="0" dirty="0" smtClean="0">
                          <a:ln>
                            <a:noFill/>
                          </a:ln>
                          <a:solidFill>
                            <a:schemeClr val="tx1"/>
                          </a:solidFill>
                          <a:effectLst/>
                          <a:latin typeface="+mj-lt"/>
                        </a:rPr>
                        <a:t>amphotropic murine leukemia virus, influenza viruses type A, B, and C, </a:t>
                      </a:r>
                      <a:r>
                        <a:rPr kumimoji="0" lang="en-US" sz="1800" b="0" i="1" u="none" strike="noStrike" cap="none" normalizeH="0" baseline="0" dirty="0" smtClean="0">
                          <a:ln>
                            <a:noFill/>
                          </a:ln>
                          <a:solidFill>
                            <a:schemeClr val="tx1"/>
                          </a:solidFill>
                          <a:effectLst/>
                          <a:latin typeface="+mj-lt"/>
                        </a:rPr>
                        <a:t>Salmonella </a:t>
                      </a:r>
                      <a:r>
                        <a:rPr kumimoji="0" lang="en-US" sz="1800" b="0" i="1" u="none" strike="noStrike" cap="none" normalizeH="0" baseline="0" dirty="0" smtClean="0">
                          <a:ln>
                            <a:noFill/>
                          </a:ln>
                          <a:solidFill>
                            <a:schemeClr val="tx1"/>
                          </a:solidFill>
                          <a:effectLst/>
                          <a:latin typeface="+mj-lt"/>
                          <a:cs typeface="Arial" charset="0"/>
                        </a:rPr>
                        <a:t>typhimurium</a:t>
                      </a:r>
                      <a:r>
                        <a:rPr kumimoji="0" lang="en-US" sz="1800" b="0" i="1" u="none" strike="noStrike" cap="none" normalizeH="0" baseline="0" dirty="0" smtClean="0">
                          <a:ln>
                            <a:noFill/>
                          </a:ln>
                          <a:solidFill>
                            <a:schemeClr val="tx1"/>
                          </a:solidFill>
                          <a:effectLst/>
                          <a:latin typeface="+mj-lt"/>
                        </a:rPr>
                        <a:t>, </a:t>
                      </a:r>
                      <a:r>
                        <a:rPr kumimoji="0" lang="en-US" sz="1800" b="0" i="0" u="none" strike="noStrike" cap="none" normalizeH="0" baseline="0" dirty="0" smtClean="0">
                          <a:ln>
                            <a:noFill/>
                          </a:ln>
                          <a:solidFill>
                            <a:schemeClr val="tx1"/>
                          </a:solidFill>
                          <a:effectLst/>
                          <a:latin typeface="+mj-lt"/>
                        </a:rPr>
                        <a:t>and human tissue, blood,</a:t>
                      </a:r>
                      <a:r>
                        <a:rPr kumimoji="0" lang="en-US" sz="1800" b="0" i="1" u="none" strike="noStrike" cap="none" normalizeH="0" baseline="0" dirty="0" smtClean="0">
                          <a:ln>
                            <a:noFill/>
                          </a:ln>
                          <a:solidFill>
                            <a:schemeClr val="tx1"/>
                          </a:solidFill>
                          <a:effectLst/>
                          <a:latin typeface="+mj-lt"/>
                        </a:rPr>
                        <a:t> </a:t>
                      </a:r>
                      <a:r>
                        <a:rPr kumimoji="0" lang="en-US" sz="1800" b="0" i="0" u="none" strike="noStrike" cap="none" normalizeH="0" baseline="0" dirty="0" smtClean="0">
                          <a:ln>
                            <a:noFill/>
                          </a:ln>
                          <a:solidFill>
                            <a:schemeClr val="tx1"/>
                          </a:solidFill>
                          <a:effectLst/>
                          <a:latin typeface="+mj-lt"/>
                        </a:rPr>
                        <a:t>cell line</a:t>
                      </a:r>
                      <a:r>
                        <a:rPr kumimoji="0" lang="en-US" sz="1800" b="0" i="0" u="none" strike="noStrike" cap="none" normalizeH="0" baseline="0" dirty="0" smtClean="0">
                          <a:ln>
                            <a:noFill/>
                          </a:ln>
                          <a:solidFill>
                            <a:schemeClr val="tx1"/>
                          </a:solidFill>
                          <a:effectLst/>
                          <a:latin typeface="Calibri" pitchFamily="34" charset="0"/>
                        </a:rPr>
                        <a:t>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457200" y="1143000"/>
            <a:ext cx="8001000" cy="646331"/>
          </a:xfrm>
          <a:prstGeom prst="rect">
            <a:avLst/>
          </a:prstGeom>
          <a:noFill/>
        </p:spPr>
        <p:txBody>
          <a:bodyPr wrap="square" rtlCol="0">
            <a:spAutoFit/>
          </a:bodyPr>
          <a:lstStyle/>
          <a:p>
            <a:r>
              <a:rPr lang="en-US" dirty="0" smtClean="0">
                <a:latin typeface="+mj-lt"/>
              </a:rPr>
              <a:t>The majority of biological research is at biosafety level 1 (BL1) and biosafety level 2  (BL2) containment and work practices</a:t>
            </a:r>
            <a:r>
              <a:rPr lang="en-US" dirty="0" smtClean="0"/>
              <a:t>.  </a:t>
            </a:r>
            <a:endParaRPr lang="en-US" dirty="0"/>
          </a:p>
        </p:txBody>
      </p:sp>
      <p:pic>
        <p:nvPicPr>
          <p:cNvPr id="9" name="Picture 8" descr="BL1.jpg"/>
          <p:cNvPicPr>
            <a:picLocks noChangeAspect="1"/>
          </p:cNvPicPr>
          <p:nvPr/>
        </p:nvPicPr>
        <p:blipFill>
          <a:blip r:embed="rId3" cstate="print"/>
          <a:stretch>
            <a:fillRect/>
          </a:stretch>
        </p:blipFill>
        <p:spPr>
          <a:xfrm>
            <a:off x="6324600" y="1905000"/>
            <a:ext cx="2275840" cy="1706880"/>
          </a:xfrm>
          <a:prstGeom prst="rect">
            <a:avLst/>
          </a:prstGeom>
        </p:spPr>
      </p:pic>
      <p:pic>
        <p:nvPicPr>
          <p:cNvPr id="10" name="Picture 9" descr="BL2.jpg"/>
          <p:cNvPicPr>
            <a:picLocks noChangeAspect="1"/>
          </p:cNvPicPr>
          <p:nvPr/>
        </p:nvPicPr>
        <p:blipFill>
          <a:blip r:embed="rId4" cstate="print"/>
          <a:stretch>
            <a:fillRect/>
          </a:stretch>
        </p:blipFill>
        <p:spPr>
          <a:xfrm>
            <a:off x="6248400" y="4419600"/>
            <a:ext cx="2275840" cy="1706880"/>
          </a:xfrm>
          <a:prstGeom prst="rect">
            <a:avLst/>
          </a:prstGeom>
        </p:spPr>
      </p:pic>
    </p:spTree>
    <p:extLst>
      <p:ext uri="{BB962C8B-B14F-4D97-AF65-F5344CB8AC3E}">
        <p14:creationId xmlns:p14="http://schemas.microsoft.com/office/powerpoint/2010/main" val="1796025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6" name="Rectangle 19"/>
          <p:cNvSpPr>
            <a:spLocks noGrp="1" noChangeArrowheads="1"/>
          </p:cNvSpPr>
          <p:nvPr>
            <p:ph type="title"/>
          </p:nvPr>
        </p:nvSpPr>
        <p:spPr>
          <a:xfrm>
            <a:off x="609600" y="431800"/>
            <a:ext cx="7772400" cy="609600"/>
          </a:xfrm>
        </p:spPr>
        <p:txBody>
          <a:bodyPr>
            <a:noAutofit/>
          </a:bodyPr>
          <a:lstStyle/>
          <a:p>
            <a:pPr algn="ctr"/>
            <a:r>
              <a:rPr lang="en-US" sz="3600" b="1" dirty="0" smtClean="0"/>
              <a:t>Examples of BSL Levels</a:t>
            </a:r>
          </a:p>
        </p:txBody>
      </p:sp>
      <p:graphicFrame>
        <p:nvGraphicFramePr>
          <p:cNvPr id="401410" name="Group 2"/>
          <p:cNvGraphicFramePr>
            <a:graphicFrameLocks noGrp="1"/>
          </p:cNvGraphicFramePr>
          <p:nvPr>
            <p:extLst>
              <p:ext uri="{D42A27DB-BD31-4B8C-83A1-F6EECF244321}">
                <p14:modId xmlns:p14="http://schemas.microsoft.com/office/powerpoint/2010/main" val="3111626972"/>
              </p:ext>
            </p:extLst>
          </p:nvPr>
        </p:nvGraphicFramePr>
        <p:xfrm>
          <a:off x="537028" y="4419600"/>
          <a:ext cx="5635171" cy="1188720"/>
        </p:xfrm>
        <a:graphic>
          <a:graphicData uri="http://schemas.openxmlformats.org/drawingml/2006/table">
            <a:tbl>
              <a:tblPr/>
              <a:tblGrid>
                <a:gridCol w="769258">
                  <a:extLst>
                    <a:ext uri="{9D8B030D-6E8A-4147-A177-3AD203B41FA5}">
                      <a16:colId xmlns:a16="http://schemas.microsoft.com/office/drawing/2014/main" val="20000"/>
                    </a:ext>
                  </a:extLst>
                </a:gridCol>
                <a:gridCol w="4865913">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BL4/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RG4</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Times New Roman" pitchFamily="18" charset="0"/>
                        </a:rPr>
                        <a:t>Serious or lethal</a:t>
                      </a:r>
                      <a:r>
                        <a:rPr kumimoji="0" lang="en-US" sz="1800" b="0" i="0" u="none" strike="noStrike" cap="none" normalizeH="0" baseline="0" dirty="0" smtClean="0">
                          <a:ln>
                            <a:noFill/>
                          </a:ln>
                          <a:solidFill>
                            <a:schemeClr val="tx1"/>
                          </a:solidFill>
                          <a:effectLst/>
                          <a:latin typeface="+mj-lt"/>
                          <a:cs typeface="Times New Roman" pitchFamily="18" charset="0"/>
                        </a:rPr>
                        <a:t> health hazard; preventive or </a:t>
                      </a:r>
                      <a:r>
                        <a:rPr kumimoji="0" lang="en-US" sz="1800" b="1" i="0" u="none" strike="noStrike" cap="none" normalizeH="0" baseline="0" dirty="0" smtClean="0">
                          <a:ln>
                            <a:noFill/>
                          </a:ln>
                          <a:solidFill>
                            <a:schemeClr val="tx1"/>
                          </a:solidFill>
                          <a:effectLst/>
                          <a:latin typeface="+mj-lt"/>
                          <a:cs typeface="Times New Roman" pitchFamily="18" charset="0"/>
                        </a:rPr>
                        <a:t>therapeutic interventions are </a:t>
                      </a:r>
                      <a:r>
                        <a:rPr kumimoji="0" lang="en-US" sz="1800" b="1" i="1" u="none" strike="noStrike" cap="none" normalizeH="0" baseline="0" dirty="0" smtClean="0">
                          <a:ln>
                            <a:noFill/>
                          </a:ln>
                          <a:solidFill>
                            <a:schemeClr val="tx1"/>
                          </a:solidFill>
                          <a:effectLst/>
                          <a:latin typeface="+mj-lt"/>
                          <a:cs typeface="Times New Roman" pitchFamily="18" charset="0"/>
                        </a:rPr>
                        <a:t>not usually</a:t>
                      </a:r>
                      <a:r>
                        <a:rPr kumimoji="0" lang="en-US" sz="1800" b="1" i="0" u="none" strike="noStrike" cap="none" normalizeH="0" baseline="0" dirty="0" smtClean="0">
                          <a:ln>
                            <a:noFill/>
                          </a:ln>
                          <a:solidFill>
                            <a:schemeClr val="tx1"/>
                          </a:solidFill>
                          <a:effectLst/>
                          <a:latin typeface="+mj-lt"/>
                          <a:cs typeface="Times New Roman" pitchFamily="18" charset="0"/>
                        </a:rPr>
                        <a:t> available</a:t>
                      </a:r>
                      <a:r>
                        <a:rPr kumimoji="0" lang="en-US" sz="1800" b="0" i="0" u="none" strike="noStrike" cap="none" normalizeH="0" baseline="0" dirty="0" smtClean="0">
                          <a:ln>
                            <a:noFill/>
                          </a:ln>
                          <a:solidFill>
                            <a:schemeClr val="tx1"/>
                          </a:solidFill>
                          <a:effectLst/>
                          <a:latin typeface="+mj-lt"/>
                          <a:cs typeface="Times New Roman" pitchFamily="18" charset="0"/>
                        </a:rPr>
                        <a:t>; Examples: Ebola, Marburg, Lassa, and Herpes B virus</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76516423"/>
              </p:ext>
            </p:extLst>
          </p:nvPr>
        </p:nvGraphicFramePr>
        <p:xfrm>
          <a:off x="609600" y="1814286"/>
          <a:ext cx="5562600" cy="1727200"/>
        </p:xfrm>
        <a:graphic>
          <a:graphicData uri="http://schemas.openxmlformats.org/drawingml/2006/table">
            <a:tbl>
              <a:tblPr/>
              <a:tblGrid>
                <a:gridCol w="609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172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BL3/RG3</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Times New Roman" pitchFamily="18" charset="0"/>
                        </a:rPr>
                        <a:t>Serious or lethal</a:t>
                      </a:r>
                      <a:r>
                        <a:rPr kumimoji="0" lang="en-US" sz="1800" b="0" i="0" u="none" strike="noStrike" cap="none" normalizeH="0" baseline="0" dirty="0" smtClean="0">
                          <a:ln>
                            <a:noFill/>
                          </a:ln>
                          <a:solidFill>
                            <a:schemeClr val="tx1"/>
                          </a:solidFill>
                          <a:effectLst/>
                          <a:latin typeface="+mj-lt"/>
                          <a:cs typeface="Times New Roman" pitchFamily="18" charset="0"/>
                        </a:rPr>
                        <a:t> health hazard; </a:t>
                      </a:r>
                      <a:r>
                        <a:rPr kumimoji="0" lang="en-US" sz="1800" b="1" i="0" u="none" strike="noStrike" cap="none" normalizeH="0" baseline="0" dirty="0" smtClean="0">
                          <a:ln>
                            <a:noFill/>
                          </a:ln>
                          <a:solidFill>
                            <a:schemeClr val="tx1"/>
                          </a:solidFill>
                          <a:effectLst/>
                          <a:latin typeface="+mj-lt"/>
                          <a:cs typeface="Times New Roman" pitchFamily="18" charset="0"/>
                        </a:rPr>
                        <a:t>preventive or therapeutic interventions </a:t>
                      </a:r>
                      <a:r>
                        <a:rPr kumimoji="0" lang="en-US" sz="1800" b="1" i="1" u="none" strike="noStrike" cap="none" normalizeH="0" baseline="0" dirty="0" smtClean="0">
                          <a:ln>
                            <a:noFill/>
                          </a:ln>
                          <a:solidFill>
                            <a:schemeClr val="tx1"/>
                          </a:solidFill>
                          <a:effectLst/>
                          <a:latin typeface="+mj-lt"/>
                          <a:cs typeface="Times New Roman" pitchFamily="18" charset="0"/>
                        </a:rPr>
                        <a:t>may be</a:t>
                      </a:r>
                      <a:r>
                        <a:rPr kumimoji="0" lang="en-US" sz="1800" b="1" i="0" u="none" strike="noStrike" cap="none" normalizeH="0" baseline="0" dirty="0" smtClean="0">
                          <a:ln>
                            <a:noFill/>
                          </a:ln>
                          <a:solidFill>
                            <a:schemeClr val="tx1"/>
                          </a:solidFill>
                          <a:effectLst/>
                          <a:latin typeface="+mj-lt"/>
                          <a:cs typeface="Times New Roman" pitchFamily="18" charset="0"/>
                        </a:rPr>
                        <a:t> available</a:t>
                      </a:r>
                      <a:endParaRPr kumimoji="0" lang="en-US" sz="1800" b="0" i="0" u="none" strike="noStrike" cap="none" normalizeH="0" baseline="0" dirty="0" smtClean="0">
                        <a:ln>
                          <a:noFill/>
                        </a:ln>
                        <a:solidFill>
                          <a:schemeClr val="tx1"/>
                        </a:solidFill>
                        <a:effectLst/>
                        <a:latin typeface="+mj-lt"/>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cs typeface="Times New Roman" pitchFamily="18" charset="0"/>
                        </a:rPr>
                        <a:t>e.g. </a:t>
                      </a:r>
                      <a:r>
                        <a:rPr kumimoji="0" lang="en-US" sz="1800" b="0" i="1" u="none" strike="noStrike" cap="none" normalizeH="0" baseline="0" dirty="0" smtClean="0">
                          <a:ln>
                            <a:noFill/>
                          </a:ln>
                          <a:solidFill>
                            <a:schemeClr val="tx1"/>
                          </a:solidFill>
                          <a:effectLst/>
                          <a:latin typeface="+mj-lt"/>
                          <a:cs typeface="Times New Roman" pitchFamily="18" charset="0"/>
                        </a:rPr>
                        <a:t>Mycobacterium tuberculosis, </a:t>
                      </a:r>
                      <a:r>
                        <a:rPr kumimoji="0" lang="en-US" sz="1800" b="0" i="0" u="none" strike="noStrike" cap="none" normalizeH="0" baseline="0" dirty="0" smtClean="0">
                          <a:ln>
                            <a:noFill/>
                          </a:ln>
                          <a:solidFill>
                            <a:schemeClr val="tx1"/>
                          </a:solidFill>
                          <a:effectLst/>
                          <a:latin typeface="+mj-lt"/>
                          <a:cs typeface="Times New Roman" pitchFamily="18" charset="0"/>
                        </a:rPr>
                        <a:t>Venezuelan Equine Encephalitis, </a:t>
                      </a:r>
                      <a:r>
                        <a:rPr kumimoji="0" lang="en-US" sz="1800" b="0" i="1" u="none" strike="noStrike" cap="none" normalizeH="0" baseline="0" dirty="0" smtClean="0">
                          <a:ln>
                            <a:noFill/>
                          </a:ln>
                          <a:solidFill>
                            <a:schemeClr val="tx1"/>
                          </a:solidFill>
                          <a:effectLst/>
                          <a:latin typeface="+mj-lt"/>
                          <a:cs typeface="Times New Roman" pitchFamily="18" charset="0"/>
                        </a:rPr>
                        <a:t>Francisella tularensis</a:t>
                      </a:r>
                      <a:endParaRPr kumimoji="0" lang="en-US" sz="1800" b="0" i="1"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9" name="Picture 8" descr="BL3.jpg"/>
          <p:cNvPicPr>
            <a:picLocks noChangeAspect="1"/>
          </p:cNvPicPr>
          <p:nvPr/>
        </p:nvPicPr>
        <p:blipFill>
          <a:blip r:embed="rId3" cstate="print"/>
          <a:stretch>
            <a:fillRect/>
          </a:stretch>
        </p:blipFill>
        <p:spPr>
          <a:xfrm>
            <a:off x="6324600" y="1864082"/>
            <a:ext cx="2275840" cy="170688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303" t="8415" r="20021"/>
          <a:stretch/>
        </p:blipFill>
        <p:spPr>
          <a:xfrm>
            <a:off x="6324600" y="4248210"/>
            <a:ext cx="2427514" cy="1874698"/>
          </a:xfrm>
          <a:prstGeom prst="rect">
            <a:avLst/>
          </a:prstGeom>
        </p:spPr>
      </p:pic>
    </p:spTree>
    <p:extLst>
      <p:ext uri="{BB962C8B-B14F-4D97-AF65-F5344CB8AC3E}">
        <p14:creationId xmlns:p14="http://schemas.microsoft.com/office/powerpoint/2010/main" val="840053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Slide2"/>
          <p:cNvPicPr>
            <a:picLocks noChangeAspect="1" noChangeArrowheads="1"/>
          </p:cNvPicPr>
          <p:nvPr/>
        </p:nvPicPr>
        <p:blipFill>
          <a:blip r:embed="rId2" cstate="print"/>
          <a:srcRect l="462" t="1155" r="24249" b="24817"/>
          <a:stretch>
            <a:fillRect/>
          </a:stretch>
        </p:blipFill>
        <p:spPr bwMode="auto">
          <a:xfrm>
            <a:off x="1481138" y="217488"/>
            <a:ext cx="6754812" cy="6640512"/>
          </a:xfrm>
          <a:prstGeom prst="rect">
            <a:avLst/>
          </a:prstGeom>
          <a:noFill/>
          <a:ln w="9525">
            <a:noFill/>
            <a:miter lim="800000"/>
            <a:headEnd/>
            <a:tailEnd/>
          </a:ln>
        </p:spPr>
      </p:pic>
      <p:sp>
        <p:nvSpPr>
          <p:cNvPr id="4" name="Rectangle 2"/>
          <p:cNvSpPr txBox="1">
            <a:spLocks/>
          </p:cNvSpPr>
          <p:nvPr/>
        </p:nvSpPr>
        <p:spPr>
          <a:xfrm>
            <a:off x="457200" y="-1524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effectLst/>
                <a:uLnTx/>
                <a:uFillTx/>
                <a:latin typeface="+mj-lt"/>
                <a:ea typeface="+mj-ea"/>
                <a:cs typeface="+mj-cs"/>
              </a:rPr>
              <a:t>Biosafety Level 1 Laboratory</a:t>
            </a:r>
          </a:p>
        </p:txBody>
      </p:sp>
      <p:grpSp>
        <p:nvGrpSpPr>
          <p:cNvPr id="2" name="Group 4"/>
          <p:cNvGrpSpPr/>
          <p:nvPr/>
        </p:nvGrpSpPr>
        <p:grpSpPr>
          <a:xfrm>
            <a:off x="2114550" y="4438650"/>
            <a:ext cx="1300163" cy="946150"/>
            <a:chOff x="2114550" y="4438650"/>
            <a:chExt cx="1300163" cy="946150"/>
          </a:xfrm>
        </p:grpSpPr>
        <p:sp>
          <p:nvSpPr>
            <p:cNvPr id="6" name="AutoShape 4"/>
            <p:cNvSpPr>
              <a:spLocks noChangeArrowheads="1"/>
            </p:cNvSpPr>
            <p:nvPr/>
          </p:nvSpPr>
          <p:spPr bwMode="auto">
            <a:xfrm rot="-1387560">
              <a:off x="2438400" y="44386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7" name="Text Box 5"/>
            <p:cNvSpPr txBox="1">
              <a:spLocks noChangeArrowheads="1"/>
            </p:cNvSpPr>
            <p:nvPr/>
          </p:nvSpPr>
          <p:spPr bwMode="auto">
            <a:xfrm>
              <a:off x="2114550" y="5110163"/>
              <a:ext cx="1162050"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Access Control</a:t>
              </a:r>
            </a:p>
          </p:txBody>
        </p:sp>
      </p:grpSp>
      <p:sp>
        <p:nvSpPr>
          <p:cNvPr id="9" name="AutoShape 6"/>
          <p:cNvSpPr>
            <a:spLocks noChangeArrowheads="1"/>
          </p:cNvSpPr>
          <p:nvPr/>
        </p:nvSpPr>
        <p:spPr bwMode="auto">
          <a:xfrm rot="13039912">
            <a:off x="6029325" y="44259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grpSp>
        <p:nvGrpSpPr>
          <p:cNvPr id="3" name="Group 20"/>
          <p:cNvGrpSpPr/>
          <p:nvPr/>
        </p:nvGrpSpPr>
        <p:grpSpPr>
          <a:xfrm>
            <a:off x="3505200" y="5181600"/>
            <a:ext cx="3071675" cy="805637"/>
            <a:chOff x="539750" y="4248150"/>
            <a:chExt cx="3071675" cy="805637"/>
          </a:xfrm>
        </p:grpSpPr>
        <p:sp>
          <p:nvSpPr>
            <p:cNvPr id="22" name="AutoShape 4"/>
            <p:cNvSpPr>
              <a:spLocks noChangeArrowheads="1"/>
            </p:cNvSpPr>
            <p:nvPr/>
          </p:nvSpPr>
          <p:spPr bwMode="auto">
            <a:xfrm rot="-512632">
              <a:off x="782638" y="4248150"/>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3" name="Text Box 5"/>
            <p:cNvSpPr txBox="1">
              <a:spLocks noChangeArrowheads="1"/>
            </p:cNvSpPr>
            <p:nvPr/>
          </p:nvSpPr>
          <p:spPr bwMode="auto">
            <a:xfrm>
              <a:off x="539750" y="4776788"/>
              <a:ext cx="3071675" cy="276999"/>
            </a:xfrm>
            <a:prstGeom prst="rect">
              <a:avLst/>
            </a:prstGeom>
            <a:noFill/>
            <a:ln w="9525">
              <a:noFill/>
              <a:miter lim="800000"/>
              <a:headEnd/>
              <a:tailEnd/>
            </a:ln>
          </p:spPr>
          <p:txBody>
            <a:bodyPr wrap="none">
              <a:spAutoFit/>
            </a:bodyPr>
            <a:lstStyle/>
            <a:p>
              <a:pPr eaLnBrk="1" hangingPunct="1"/>
              <a:r>
                <a:rPr lang="en-US" sz="1200" b="1" dirty="0" smtClean="0">
                  <a:latin typeface="Times New Roman" pitchFamily="124" charset="0"/>
                </a:rPr>
                <a:t> Biowaste gathered, rDNA waste inactivated</a:t>
              </a:r>
            </a:p>
          </p:txBody>
        </p:sp>
      </p:grpSp>
      <p:grpSp>
        <p:nvGrpSpPr>
          <p:cNvPr id="5" name="Group 23"/>
          <p:cNvGrpSpPr/>
          <p:nvPr/>
        </p:nvGrpSpPr>
        <p:grpSpPr>
          <a:xfrm>
            <a:off x="2114550" y="4438650"/>
            <a:ext cx="1300163" cy="946150"/>
            <a:chOff x="2114550" y="4438650"/>
            <a:chExt cx="1300163" cy="946150"/>
          </a:xfrm>
        </p:grpSpPr>
        <p:sp>
          <p:nvSpPr>
            <p:cNvPr id="25" name="AutoShape 4"/>
            <p:cNvSpPr>
              <a:spLocks noChangeArrowheads="1"/>
            </p:cNvSpPr>
            <p:nvPr/>
          </p:nvSpPr>
          <p:spPr bwMode="auto">
            <a:xfrm rot="-1387560">
              <a:off x="2438400" y="44386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6" name="Text Box 5"/>
            <p:cNvSpPr txBox="1">
              <a:spLocks noChangeArrowheads="1"/>
            </p:cNvSpPr>
            <p:nvPr/>
          </p:nvSpPr>
          <p:spPr bwMode="auto">
            <a:xfrm>
              <a:off x="2114550" y="5110163"/>
              <a:ext cx="1162050"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Access Control</a:t>
              </a:r>
            </a:p>
          </p:txBody>
        </p:sp>
      </p:grpSp>
      <p:grpSp>
        <p:nvGrpSpPr>
          <p:cNvPr id="8" name="Group 26"/>
          <p:cNvGrpSpPr/>
          <p:nvPr/>
        </p:nvGrpSpPr>
        <p:grpSpPr>
          <a:xfrm>
            <a:off x="6029325" y="4425950"/>
            <a:ext cx="2326271" cy="1013599"/>
            <a:chOff x="6029325" y="4425950"/>
            <a:chExt cx="2326271" cy="1013599"/>
          </a:xfrm>
        </p:grpSpPr>
        <p:sp>
          <p:nvSpPr>
            <p:cNvPr id="28" name="AutoShape 6"/>
            <p:cNvSpPr>
              <a:spLocks noChangeArrowheads="1"/>
            </p:cNvSpPr>
            <p:nvPr/>
          </p:nvSpPr>
          <p:spPr bwMode="auto">
            <a:xfrm rot="-8560088">
              <a:off x="6029325" y="44259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9" name="Text Box 7"/>
            <p:cNvSpPr txBox="1">
              <a:spLocks noChangeArrowheads="1"/>
            </p:cNvSpPr>
            <p:nvPr/>
          </p:nvSpPr>
          <p:spPr bwMode="auto">
            <a:xfrm>
              <a:off x="6248400" y="5162550"/>
              <a:ext cx="2107196" cy="276999"/>
            </a:xfrm>
            <a:prstGeom prst="rect">
              <a:avLst/>
            </a:prstGeom>
            <a:noFill/>
            <a:ln w="9525">
              <a:noFill/>
              <a:miter lim="800000"/>
              <a:headEnd/>
              <a:tailEnd/>
            </a:ln>
          </p:spPr>
          <p:txBody>
            <a:bodyPr wrap="square">
              <a:spAutoFit/>
            </a:bodyPr>
            <a:lstStyle/>
            <a:p>
              <a:pPr eaLnBrk="1" hangingPunct="1"/>
              <a:r>
                <a:rPr lang="en-US" sz="1200" b="1" dirty="0" smtClean="0">
                  <a:latin typeface="Times New Roman" pitchFamily="124" charset="0"/>
                </a:rPr>
                <a:t>Sink for hand washing</a:t>
              </a:r>
              <a:endParaRPr lang="en-US" sz="1200" b="1" dirty="0">
                <a:latin typeface="Times New Roman" pitchFamily="124" charset="0"/>
              </a:endParaRPr>
            </a:p>
          </p:txBody>
        </p:sp>
      </p:grpSp>
    </p:spTree>
    <p:extLst>
      <p:ext uri="{BB962C8B-B14F-4D97-AF65-F5344CB8AC3E}">
        <p14:creationId xmlns:p14="http://schemas.microsoft.com/office/powerpoint/2010/main" val="31530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Slide2"/>
          <p:cNvPicPr>
            <a:picLocks noChangeAspect="1" noChangeArrowheads="1"/>
          </p:cNvPicPr>
          <p:nvPr/>
        </p:nvPicPr>
        <p:blipFill>
          <a:blip r:embed="rId2" cstate="print"/>
          <a:srcRect l="462" t="1155" r="24249" b="24817"/>
          <a:stretch>
            <a:fillRect/>
          </a:stretch>
        </p:blipFill>
        <p:spPr bwMode="auto">
          <a:xfrm>
            <a:off x="1481138" y="217488"/>
            <a:ext cx="6754812" cy="6640512"/>
          </a:xfrm>
          <a:prstGeom prst="rect">
            <a:avLst/>
          </a:prstGeom>
          <a:noFill/>
          <a:ln w="9525">
            <a:noFill/>
            <a:miter lim="800000"/>
            <a:headEnd/>
            <a:tailEnd/>
          </a:ln>
        </p:spPr>
      </p:pic>
      <p:sp>
        <p:nvSpPr>
          <p:cNvPr id="4" name="Rectangle 2"/>
          <p:cNvSpPr txBox="1">
            <a:spLocks/>
          </p:cNvSpPr>
          <p:nvPr/>
        </p:nvSpPr>
        <p:spPr>
          <a:xfrm>
            <a:off x="685800" y="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effectLst/>
                <a:uLnTx/>
                <a:uFillTx/>
                <a:latin typeface="+mj-lt"/>
                <a:ea typeface="+mj-ea"/>
                <a:cs typeface="+mj-cs"/>
              </a:rPr>
              <a:t>Biosafety Level 2 Laboratory</a:t>
            </a:r>
          </a:p>
        </p:txBody>
      </p:sp>
      <p:grpSp>
        <p:nvGrpSpPr>
          <p:cNvPr id="2" name="Group 4"/>
          <p:cNvGrpSpPr/>
          <p:nvPr/>
        </p:nvGrpSpPr>
        <p:grpSpPr>
          <a:xfrm>
            <a:off x="539750" y="4248150"/>
            <a:ext cx="1458913" cy="803275"/>
            <a:chOff x="539750" y="4248150"/>
            <a:chExt cx="1458913" cy="803275"/>
          </a:xfrm>
        </p:grpSpPr>
        <p:sp>
          <p:nvSpPr>
            <p:cNvPr id="6" name="AutoShape 4"/>
            <p:cNvSpPr>
              <a:spLocks noChangeArrowheads="1"/>
            </p:cNvSpPr>
            <p:nvPr/>
          </p:nvSpPr>
          <p:spPr bwMode="auto">
            <a:xfrm rot="-512632">
              <a:off x="782638" y="4248150"/>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7" name="Text Box 5"/>
            <p:cNvSpPr txBox="1">
              <a:spLocks noChangeArrowheads="1"/>
            </p:cNvSpPr>
            <p:nvPr/>
          </p:nvSpPr>
          <p:spPr bwMode="auto">
            <a:xfrm>
              <a:off x="539750" y="4776788"/>
              <a:ext cx="1458913"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Autoclave available</a:t>
              </a:r>
            </a:p>
          </p:txBody>
        </p:sp>
      </p:grpSp>
      <p:grpSp>
        <p:nvGrpSpPr>
          <p:cNvPr id="5" name="Group 7"/>
          <p:cNvGrpSpPr/>
          <p:nvPr/>
        </p:nvGrpSpPr>
        <p:grpSpPr>
          <a:xfrm>
            <a:off x="3032125" y="1209675"/>
            <a:ext cx="2316163" cy="578143"/>
            <a:chOff x="3032125" y="1209675"/>
            <a:chExt cx="2316163" cy="578143"/>
          </a:xfrm>
        </p:grpSpPr>
        <p:sp>
          <p:nvSpPr>
            <p:cNvPr id="9" name="AutoShape 6"/>
            <p:cNvSpPr>
              <a:spLocks noChangeArrowheads="1"/>
            </p:cNvSpPr>
            <p:nvPr/>
          </p:nvSpPr>
          <p:spPr bwMode="auto">
            <a:xfrm rot="1471945">
              <a:off x="4371975" y="1209675"/>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10" name="Text Box 7"/>
            <p:cNvSpPr txBox="1">
              <a:spLocks noChangeArrowheads="1"/>
            </p:cNvSpPr>
            <p:nvPr/>
          </p:nvSpPr>
          <p:spPr bwMode="auto">
            <a:xfrm>
              <a:off x="3032125" y="1513181"/>
              <a:ext cx="1827213"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Biological Safety Cabinet</a:t>
              </a:r>
            </a:p>
          </p:txBody>
        </p:sp>
      </p:grpSp>
      <p:grpSp>
        <p:nvGrpSpPr>
          <p:cNvPr id="8" name="Group 11"/>
          <p:cNvGrpSpPr/>
          <p:nvPr/>
        </p:nvGrpSpPr>
        <p:grpSpPr>
          <a:xfrm>
            <a:off x="3505200" y="5181600"/>
            <a:ext cx="2461828" cy="805637"/>
            <a:chOff x="539750" y="4248150"/>
            <a:chExt cx="2461828" cy="805637"/>
          </a:xfrm>
        </p:grpSpPr>
        <p:sp>
          <p:nvSpPr>
            <p:cNvPr id="13" name="AutoShape 4"/>
            <p:cNvSpPr>
              <a:spLocks noChangeArrowheads="1"/>
            </p:cNvSpPr>
            <p:nvPr/>
          </p:nvSpPr>
          <p:spPr bwMode="auto">
            <a:xfrm rot="-512632">
              <a:off x="782638" y="4248150"/>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14" name="Text Box 5"/>
            <p:cNvSpPr txBox="1">
              <a:spLocks noChangeArrowheads="1"/>
            </p:cNvSpPr>
            <p:nvPr/>
          </p:nvSpPr>
          <p:spPr bwMode="auto">
            <a:xfrm>
              <a:off x="539750" y="4776788"/>
              <a:ext cx="2461828" cy="276999"/>
            </a:xfrm>
            <a:prstGeom prst="rect">
              <a:avLst/>
            </a:prstGeom>
            <a:noFill/>
            <a:ln w="9525">
              <a:noFill/>
              <a:miter lim="800000"/>
              <a:headEnd/>
              <a:tailEnd/>
            </a:ln>
          </p:spPr>
          <p:txBody>
            <a:bodyPr wrap="none">
              <a:spAutoFit/>
            </a:bodyPr>
            <a:lstStyle/>
            <a:p>
              <a:pPr eaLnBrk="1" hangingPunct="1"/>
              <a:r>
                <a:rPr lang="en-US" sz="1200" b="1" dirty="0" smtClean="0">
                  <a:latin typeface="Times New Roman" pitchFamily="124" charset="0"/>
                </a:rPr>
                <a:t> Biowaste gathered and/or decon’d</a:t>
              </a:r>
              <a:endParaRPr lang="en-US" sz="1200" b="1" dirty="0">
                <a:latin typeface="Times New Roman" pitchFamily="124" charset="0"/>
              </a:endParaRPr>
            </a:p>
          </p:txBody>
        </p:sp>
      </p:grpSp>
      <p:grpSp>
        <p:nvGrpSpPr>
          <p:cNvPr id="12" name="Group 14"/>
          <p:cNvGrpSpPr/>
          <p:nvPr/>
        </p:nvGrpSpPr>
        <p:grpSpPr>
          <a:xfrm>
            <a:off x="2114550" y="4438650"/>
            <a:ext cx="1300163" cy="946150"/>
            <a:chOff x="2114550" y="4438650"/>
            <a:chExt cx="1300163" cy="946150"/>
          </a:xfrm>
        </p:grpSpPr>
        <p:sp>
          <p:nvSpPr>
            <p:cNvPr id="16" name="AutoShape 4"/>
            <p:cNvSpPr>
              <a:spLocks noChangeArrowheads="1"/>
            </p:cNvSpPr>
            <p:nvPr/>
          </p:nvSpPr>
          <p:spPr bwMode="auto">
            <a:xfrm rot="-1387560">
              <a:off x="2438400" y="44386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17" name="Text Box 5"/>
            <p:cNvSpPr txBox="1">
              <a:spLocks noChangeArrowheads="1"/>
            </p:cNvSpPr>
            <p:nvPr/>
          </p:nvSpPr>
          <p:spPr bwMode="auto">
            <a:xfrm>
              <a:off x="2114550" y="5110163"/>
              <a:ext cx="1162050"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Access Control</a:t>
              </a:r>
            </a:p>
          </p:txBody>
        </p:sp>
      </p:grpSp>
      <p:grpSp>
        <p:nvGrpSpPr>
          <p:cNvPr id="15" name="Group 17"/>
          <p:cNvGrpSpPr/>
          <p:nvPr/>
        </p:nvGrpSpPr>
        <p:grpSpPr>
          <a:xfrm>
            <a:off x="6029325" y="4425950"/>
            <a:ext cx="2364743" cy="1013599"/>
            <a:chOff x="6029325" y="4425950"/>
            <a:chExt cx="2364743" cy="1013599"/>
          </a:xfrm>
        </p:grpSpPr>
        <p:sp>
          <p:nvSpPr>
            <p:cNvPr id="19" name="AutoShape 6"/>
            <p:cNvSpPr>
              <a:spLocks noChangeArrowheads="1"/>
            </p:cNvSpPr>
            <p:nvPr/>
          </p:nvSpPr>
          <p:spPr bwMode="auto">
            <a:xfrm rot="-8560088">
              <a:off x="6029325" y="442595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0" name="Text Box 7"/>
            <p:cNvSpPr txBox="1">
              <a:spLocks noChangeArrowheads="1"/>
            </p:cNvSpPr>
            <p:nvPr/>
          </p:nvSpPr>
          <p:spPr bwMode="auto">
            <a:xfrm>
              <a:off x="6732588" y="5162550"/>
              <a:ext cx="1661480" cy="276999"/>
            </a:xfrm>
            <a:prstGeom prst="rect">
              <a:avLst/>
            </a:prstGeom>
            <a:noFill/>
            <a:ln w="9525">
              <a:noFill/>
              <a:miter lim="800000"/>
              <a:headEnd/>
              <a:tailEnd/>
            </a:ln>
          </p:spPr>
          <p:txBody>
            <a:bodyPr wrap="none">
              <a:spAutoFit/>
            </a:bodyPr>
            <a:lstStyle/>
            <a:p>
              <a:pPr eaLnBrk="1" hangingPunct="1"/>
              <a:r>
                <a:rPr lang="en-US" sz="1200" b="1" dirty="0" smtClean="0">
                  <a:latin typeface="Times New Roman" pitchFamily="124" charset="0"/>
                </a:rPr>
                <a:t>Sink for hand washing</a:t>
              </a:r>
              <a:endParaRPr lang="en-US" sz="1200" b="1" dirty="0">
                <a:latin typeface="Times New Roman" pitchFamily="124" charset="0"/>
              </a:endParaRPr>
            </a:p>
          </p:txBody>
        </p:sp>
      </p:grpSp>
      <p:grpSp>
        <p:nvGrpSpPr>
          <p:cNvPr id="18" name="Group 20"/>
          <p:cNvGrpSpPr/>
          <p:nvPr/>
        </p:nvGrpSpPr>
        <p:grpSpPr>
          <a:xfrm>
            <a:off x="5410200" y="2057400"/>
            <a:ext cx="3248322" cy="561974"/>
            <a:chOff x="6105525" y="4044950"/>
            <a:chExt cx="3248322" cy="561974"/>
          </a:xfrm>
        </p:grpSpPr>
        <p:sp>
          <p:nvSpPr>
            <p:cNvPr id="22" name="AutoShape 6"/>
            <p:cNvSpPr>
              <a:spLocks noChangeArrowheads="1"/>
            </p:cNvSpPr>
            <p:nvPr/>
          </p:nvSpPr>
          <p:spPr bwMode="auto">
            <a:xfrm rot="10800000">
              <a:off x="6105525" y="4121149"/>
              <a:ext cx="838200"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3" name="Text Box 7"/>
            <p:cNvSpPr txBox="1">
              <a:spLocks noChangeArrowheads="1"/>
            </p:cNvSpPr>
            <p:nvPr/>
          </p:nvSpPr>
          <p:spPr bwMode="auto">
            <a:xfrm>
              <a:off x="6867525" y="4044950"/>
              <a:ext cx="2486322" cy="276999"/>
            </a:xfrm>
            <a:prstGeom prst="rect">
              <a:avLst/>
            </a:prstGeom>
            <a:noFill/>
            <a:ln w="9525">
              <a:noFill/>
              <a:miter lim="800000"/>
              <a:headEnd/>
              <a:tailEnd/>
            </a:ln>
          </p:spPr>
          <p:txBody>
            <a:bodyPr wrap="none">
              <a:spAutoFit/>
            </a:bodyPr>
            <a:lstStyle/>
            <a:p>
              <a:pPr eaLnBrk="1" hangingPunct="1"/>
              <a:r>
                <a:rPr lang="en-US" sz="1200" b="1" dirty="0" smtClean="0">
                  <a:latin typeface="Times New Roman" pitchFamily="124" charset="0"/>
                </a:rPr>
                <a:t>Aerosol proof rotors on centrifuges</a:t>
              </a:r>
              <a:endParaRPr lang="en-US" sz="1200" b="1" dirty="0">
                <a:latin typeface="Times New Roman" pitchFamily="124" charset="0"/>
              </a:endParaRPr>
            </a:p>
          </p:txBody>
        </p:sp>
      </p:grpSp>
    </p:spTree>
    <p:extLst>
      <p:ext uri="{BB962C8B-B14F-4D97-AF65-F5344CB8AC3E}">
        <p14:creationId xmlns:p14="http://schemas.microsoft.com/office/powerpoint/2010/main" val="34862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Slide3"/>
          <p:cNvPicPr>
            <a:picLocks noChangeAspect="1" noChangeArrowheads="1"/>
          </p:cNvPicPr>
          <p:nvPr/>
        </p:nvPicPr>
        <p:blipFill>
          <a:blip r:embed="rId2" cstate="print"/>
          <a:srcRect l="1385" t="1385" r="24480" b="21402"/>
          <a:stretch>
            <a:fillRect/>
          </a:stretch>
        </p:blipFill>
        <p:spPr bwMode="auto">
          <a:xfrm>
            <a:off x="1312863" y="431800"/>
            <a:ext cx="7121525" cy="6426200"/>
          </a:xfrm>
          <a:prstGeom prst="rect">
            <a:avLst/>
          </a:prstGeom>
          <a:noFill/>
          <a:ln w="9525">
            <a:noFill/>
            <a:miter lim="800000"/>
            <a:headEnd/>
            <a:tailEnd/>
          </a:ln>
        </p:spPr>
      </p:pic>
      <p:sp>
        <p:nvSpPr>
          <p:cNvPr id="4" name="Rectangle 2"/>
          <p:cNvSpPr txBox="1">
            <a:spLocks/>
          </p:cNvSpPr>
          <p:nvPr/>
        </p:nvSpPr>
        <p:spPr>
          <a:xfrm>
            <a:off x="685800" y="227306"/>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effectLst/>
                <a:uLnTx/>
                <a:uFillTx/>
                <a:latin typeface="+mj-lt"/>
                <a:ea typeface="+mj-ea"/>
                <a:cs typeface="+mj-cs"/>
              </a:rPr>
              <a:t>Biosafety Level 3 Laboratory</a:t>
            </a:r>
          </a:p>
        </p:txBody>
      </p:sp>
      <p:grpSp>
        <p:nvGrpSpPr>
          <p:cNvPr id="2" name="Group 4"/>
          <p:cNvGrpSpPr/>
          <p:nvPr/>
        </p:nvGrpSpPr>
        <p:grpSpPr>
          <a:xfrm>
            <a:off x="153988" y="4914900"/>
            <a:ext cx="4657725" cy="1652588"/>
            <a:chOff x="153988" y="4914900"/>
            <a:chExt cx="4657725" cy="1652588"/>
          </a:xfrm>
        </p:grpSpPr>
        <p:sp>
          <p:nvSpPr>
            <p:cNvPr id="6" name="AutoShape 4"/>
            <p:cNvSpPr>
              <a:spLocks noChangeArrowheads="1"/>
            </p:cNvSpPr>
            <p:nvPr/>
          </p:nvSpPr>
          <p:spPr bwMode="auto">
            <a:xfrm rot="-512632">
              <a:off x="1641475" y="4914900"/>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7" name="AutoShape 5"/>
            <p:cNvSpPr>
              <a:spLocks noChangeArrowheads="1"/>
            </p:cNvSpPr>
            <p:nvPr/>
          </p:nvSpPr>
          <p:spPr bwMode="auto">
            <a:xfrm rot="-512632">
              <a:off x="3835400" y="6081713"/>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8" name="Text Box 6"/>
            <p:cNvSpPr txBox="1">
              <a:spLocks noChangeArrowheads="1"/>
            </p:cNvSpPr>
            <p:nvPr/>
          </p:nvSpPr>
          <p:spPr bwMode="auto">
            <a:xfrm>
              <a:off x="153988" y="5842000"/>
              <a:ext cx="3054350" cy="274638"/>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Access through two sets of self-closing doors</a:t>
              </a:r>
            </a:p>
          </p:txBody>
        </p:sp>
      </p:grpSp>
      <p:sp>
        <p:nvSpPr>
          <p:cNvPr id="9" name="Text Box 7"/>
          <p:cNvSpPr txBox="1">
            <a:spLocks noChangeArrowheads="1"/>
          </p:cNvSpPr>
          <p:nvPr/>
        </p:nvSpPr>
        <p:spPr bwMode="auto">
          <a:xfrm>
            <a:off x="6289675" y="5367338"/>
            <a:ext cx="2767013"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Seams in walls, floors, ceiling are sealed</a:t>
            </a:r>
          </a:p>
        </p:txBody>
      </p:sp>
      <p:sp>
        <p:nvSpPr>
          <p:cNvPr id="10" name="Text Box 8"/>
          <p:cNvSpPr txBox="1">
            <a:spLocks noChangeArrowheads="1"/>
          </p:cNvSpPr>
          <p:nvPr/>
        </p:nvSpPr>
        <p:spPr bwMode="auto">
          <a:xfrm>
            <a:off x="6289675" y="5646738"/>
            <a:ext cx="2478088" cy="822325"/>
          </a:xfrm>
          <a:prstGeom prst="rect">
            <a:avLst/>
          </a:prstGeom>
          <a:noFill/>
          <a:ln w="9525">
            <a:noFill/>
            <a:miter lim="800000"/>
            <a:headEnd/>
            <a:tailEnd/>
          </a:ln>
        </p:spPr>
        <p:txBody>
          <a:bodyPr>
            <a:spAutoFit/>
          </a:bodyPr>
          <a:lstStyle/>
          <a:p>
            <a:pPr eaLnBrk="1" hangingPunct="1"/>
            <a:r>
              <a:rPr lang="en-US" sz="1200" b="1" dirty="0">
                <a:latin typeface="Times New Roman" pitchFamily="124" charset="0"/>
              </a:rPr>
              <a:t>Areas around doors and ventilation openings capable of being sealed for decontamination of the space </a:t>
            </a:r>
          </a:p>
        </p:txBody>
      </p:sp>
      <p:grpSp>
        <p:nvGrpSpPr>
          <p:cNvPr id="5" name="Group 10"/>
          <p:cNvGrpSpPr/>
          <p:nvPr/>
        </p:nvGrpSpPr>
        <p:grpSpPr>
          <a:xfrm>
            <a:off x="609600" y="1828800"/>
            <a:ext cx="2628900" cy="561975"/>
            <a:chOff x="527050" y="2206625"/>
            <a:chExt cx="2628900" cy="561975"/>
          </a:xfrm>
        </p:grpSpPr>
        <p:sp>
          <p:nvSpPr>
            <p:cNvPr id="12" name="AutoShape 9"/>
            <p:cNvSpPr>
              <a:spLocks noChangeArrowheads="1"/>
            </p:cNvSpPr>
            <p:nvPr/>
          </p:nvSpPr>
          <p:spPr bwMode="auto">
            <a:xfrm rot="764643">
              <a:off x="2179638" y="2206625"/>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13" name="Text Box 10"/>
            <p:cNvSpPr txBox="1">
              <a:spLocks noChangeArrowheads="1"/>
            </p:cNvSpPr>
            <p:nvPr/>
          </p:nvSpPr>
          <p:spPr bwMode="auto">
            <a:xfrm>
              <a:off x="527050" y="2493963"/>
              <a:ext cx="1970088"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All windows must be sealed</a:t>
              </a:r>
            </a:p>
          </p:txBody>
        </p:sp>
      </p:grpSp>
      <p:grpSp>
        <p:nvGrpSpPr>
          <p:cNvPr id="11" name="Group 13"/>
          <p:cNvGrpSpPr/>
          <p:nvPr/>
        </p:nvGrpSpPr>
        <p:grpSpPr>
          <a:xfrm>
            <a:off x="7891463" y="1647825"/>
            <a:ext cx="1487487" cy="1270000"/>
            <a:chOff x="7891463" y="1647825"/>
            <a:chExt cx="1487487" cy="1270000"/>
          </a:xfrm>
        </p:grpSpPr>
        <p:sp>
          <p:nvSpPr>
            <p:cNvPr id="15" name="AutoShape 11"/>
            <p:cNvSpPr>
              <a:spLocks noChangeArrowheads="1"/>
            </p:cNvSpPr>
            <p:nvPr/>
          </p:nvSpPr>
          <p:spPr bwMode="auto">
            <a:xfrm rot="8620583">
              <a:off x="7891463" y="1647825"/>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rot="10800000" wrap="none" anchor="ctr"/>
            <a:lstStyle/>
            <a:p>
              <a:pPr eaLnBrk="1" hangingPunct="1"/>
              <a:endParaRPr lang="en-US" sz="1800" dirty="0"/>
            </a:p>
          </p:txBody>
        </p:sp>
        <p:sp>
          <p:nvSpPr>
            <p:cNvPr id="16" name="Text Box 12"/>
            <p:cNvSpPr txBox="1">
              <a:spLocks noChangeArrowheads="1"/>
            </p:cNvSpPr>
            <p:nvPr/>
          </p:nvSpPr>
          <p:spPr bwMode="auto">
            <a:xfrm>
              <a:off x="8148638" y="2278063"/>
              <a:ext cx="1230312" cy="639762"/>
            </a:xfrm>
            <a:prstGeom prst="rect">
              <a:avLst/>
            </a:prstGeom>
            <a:noFill/>
            <a:ln w="9525">
              <a:noFill/>
              <a:miter lim="800000"/>
              <a:headEnd/>
              <a:tailEnd/>
            </a:ln>
          </p:spPr>
          <p:txBody>
            <a:bodyPr>
              <a:spAutoFit/>
            </a:bodyPr>
            <a:lstStyle/>
            <a:p>
              <a:pPr eaLnBrk="1" hangingPunct="1"/>
              <a:r>
                <a:rPr lang="en-US" sz="1200" b="1" dirty="0">
                  <a:latin typeface="Times New Roman" pitchFamily="124" charset="0"/>
                </a:rPr>
                <a:t>Autoclave inside laboratory</a:t>
              </a:r>
            </a:p>
          </p:txBody>
        </p:sp>
      </p:grpSp>
      <p:sp>
        <p:nvSpPr>
          <p:cNvPr id="17" name="Text Box 13"/>
          <p:cNvSpPr txBox="1">
            <a:spLocks noChangeArrowheads="1"/>
          </p:cNvSpPr>
          <p:nvPr/>
        </p:nvSpPr>
        <p:spPr bwMode="auto">
          <a:xfrm>
            <a:off x="6281232" y="4795838"/>
            <a:ext cx="3041650" cy="457200"/>
          </a:xfrm>
          <a:prstGeom prst="rect">
            <a:avLst/>
          </a:prstGeom>
          <a:noFill/>
          <a:ln w="9525">
            <a:noFill/>
            <a:miter lim="800000"/>
            <a:headEnd/>
            <a:tailEnd/>
          </a:ln>
        </p:spPr>
        <p:txBody>
          <a:bodyPr>
            <a:spAutoFit/>
          </a:bodyPr>
          <a:lstStyle/>
          <a:p>
            <a:pPr eaLnBrk="1" hangingPunct="1"/>
            <a:r>
              <a:rPr lang="en-US" sz="1200" b="1" dirty="0">
                <a:latin typeface="Times New Roman" pitchFamily="124" charset="0"/>
              </a:rPr>
              <a:t>Design and operational features must be tested and documented yearly</a:t>
            </a:r>
          </a:p>
        </p:txBody>
      </p:sp>
      <p:grpSp>
        <p:nvGrpSpPr>
          <p:cNvPr id="14" name="Group 22"/>
          <p:cNvGrpSpPr/>
          <p:nvPr/>
        </p:nvGrpSpPr>
        <p:grpSpPr>
          <a:xfrm>
            <a:off x="3276600" y="1066800"/>
            <a:ext cx="2316163" cy="578143"/>
            <a:chOff x="3032125" y="1209675"/>
            <a:chExt cx="2316163" cy="578143"/>
          </a:xfrm>
        </p:grpSpPr>
        <p:sp>
          <p:nvSpPr>
            <p:cNvPr id="24" name="AutoShape 6"/>
            <p:cNvSpPr>
              <a:spLocks noChangeArrowheads="1"/>
            </p:cNvSpPr>
            <p:nvPr/>
          </p:nvSpPr>
          <p:spPr bwMode="auto">
            <a:xfrm rot="1471945">
              <a:off x="4371975" y="1209675"/>
              <a:ext cx="976313"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5" name="Text Box 7"/>
            <p:cNvSpPr txBox="1">
              <a:spLocks noChangeArrowheads="1"/>
            </p:cNvSpPr>
            <p:nvPr/>
          </p:nvSpPr>
          <p:spPr bwMode="auto">
            <a:xfrm>
              <a:off x="3032125" y="1513181"/>
              <a:ext cx="1827213" cy="274637"/>
            </a:xfrm>
            <a:prstGeom prst="rect">
              <a:avLst/>
            </a:prstGeom>
            <a:noFill/>
            <a:ln w="9525">
              <a:noFill/>
              <a:miter lim="800000"/>
              <a:headEnd/>
              <a:tailEnd/>
            </a:ln>
          </p:spPr>
          <p:txBody>
            <a:bodyPr wrap="none">
              <a:spAutoFit/>
            </a:bodyPr>
            <a:lstStyle/>
            <a:p>
              <a:pPr eaLnBrk="1" hangingPunct="1"/>
              <a:r>
                <a:rPr lang="en-US" sz="1200" b="1" dirty="0">
                  <a:latin typeface="Times New Roman" pitchFamily="124" charset="0"/>
                </a:rPr>
                <a:t>Biological Safety Cabinet</a:t>
              </a:r>
            </a:p>
          </p:txBody>
        </p:sp>
      </p:grpSp>
      <p:grpSp>
        <p:nvGrpSpPr>
          <p:cNvPr id="19" name="Group 25"/>
          <p:cNvGrpSpPr/>
          <p:nvPr/>
        </p:nvGrpSpPr>
        <p:grpSpPr>
          <a:xfrm>
            <a:off x="3733800" y="4495800"/>
            <a:ext cx="2275431" cy="990303"/>
            <a:chOff x="539750" y="4248150"/>
            <a:chExt cx="2275431" cy="990303"/>
          </a:xfrm>
        </p:grpSpPr>
        <p:sp>
          <p:nvSpPr>
            <p:cNvPr id="27" name="AutoShape 4"/>
            <p:cNvSpPr>
              <a:spLocks noChangeArrowheads="1"/>
            </p:cNvSpPr>
            <p:nvPr/>
          </p:nvSpPr>
          <p:spPr bwMode="auto">
            <a:xfrm rot="-512632">
              <a:off x="782638" y="4248150"/>
              <a:ext cx="976312"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28" name="Text Box 5"/>
            <p:cNvSpPr txBox="1">
              <a:spLocks noChangeArrowheads="1"/>
            </p:cNvSpPr>
            <p:nvPr/>
          </p:nvSpPr>
          <p:spPr bwMode="auto">
            <a:xfrm>
              <a:off x="539750" y="4776788"/>
              <a:ext cx="2275431" cy="461665"/>
            </a:xfrm>
            <a:prstGeom prst="rect">
              <a:avLst/>
            </a:prstGeom>
            <a:noFill/>
            <a:ln w="9525">
              <a:noFill/>
              <a:miter lim="800000"/>
              <a:headEnd/>
              <a:tailEnd/>
            </a:ln>
          </p:spPr>
          <p:txBody>
            <a:bodyPr wrap="none">
              <a:spAutoFit/>
            </a:bodyPr>
            <a:lstStyle/>
            <a:p>
              <a:pPr eaLnBrk="1" hangingPunct="1"/>
              <a:r>
                <a:rPr lang="en-US" sz="1200" b="1" dirty="0" smtClean="0">
                  <a:latin typeface="Times New Roman" pitchFamily="124" charset="0"/>
                </a:rPr>
                <a:t> Biowaste gathered and decon’d</a:t>
              </a:r>
            </a:p>
            <a:p>
              <a:pPr eaLnBrk="1" hangingPunct="1"/>
              <a:r>
                <a:rPr lang="en-US" sz="1200" b="1" dirty="0" smtClean="0">
                  <a:latin typeface="Times New Roman" pitchFamily="124" charset="0"/>
                </a:rPr>
                <a:t>before disposal</a:t>
              </a:r>
              <a:endParaRPr lang="en-US" sz="1200" b="1" dirty="0">
                <a:latin typeface="Times New Roman" pitchFamily="124" charset="0"/>
              </a:endParaRPr>
            </a:p>
          </p:txBody>
        </p:sp>
      </p:grpSp>
      <p:grpSp>
        <p:nvGrpSpPr>
          <p:cNvPr id="20" name="Group 34"/>
          <p:cNvGrpSpPr/>
          <p:nvPr/>
        </p:nvGrpSpPr>
        <p:grpSpPr>
          <a:xfrm>
            <a:off x="5703979" y="990600"/>
            <a:ext cx="2954543" cy="896988"/>
            <a:chOff x="6170704" y="3282950"/>
            <a:chExt cx="2954543" cy="896988"/>
          </a:xfrm>
        </p:grpSpPr>
        <p:sp>
          <p:nvSpPr>
            <p:cNvPr id="36" name="AutoShape 6"/>
            <p:cNvSpPr>
              <a:spLocks noChangeArrowheads="1"/>
            </p:cNvSpPr>
            <p:nvPr/>
          </p:nvSpPr>
          <p:spPr bwMode="auto">
            <a:xfrm rot="8918550">
              <a:off x="6170704" y="3694163"/>
              <a:ext cx="838200" cy="485775"/>
            </a:xfrm>
            <a:prstGeom prst="rightArrow">
              <a:avLst>
                <a:gd name="adj1" fmla="val 50000"/>
                <a:gd name="adj2" fmla="val 50245"/>
              </a:avLst>
            </a:prstGeom>
            <a:solidFill>
              <a:srgbClr val="FF6600"/>
            </a:solidFill>
            <a:ln w="9525">
              <a:solidFill>
                <a:schemeClr val="tx1"/>
              </a:solidFill>
              <a:miter lim="800000"/>
              <a:headEnd/>
              <a:tailEnd/>
            </a:ln>
          </p:spPr>
          <p:txBody>
            <a:bodyPr wrap="none" anchor="ctr"/>
            <a:lstStyle/>
            <a:p>
              <a:pPr eaLnBrk="1" hangingPunct="1"/>
              <a:endParaRPr lang="en-US" sz="1800" dirty="0"/>
            </a:p>
          </p:txBody>
        </p:sp>
        <p:sp>
          <p:nvSpPr>
            <p:cNvPr id="37" name="Text Box 7"/>
            <p:cNvSpPr txBox="1">
              <a:spLocks noChangeArrowheads="1"/>
            </p:cNvSpPr>
            <p:nvPr/>
          </p:nvSpPr>
          <p:spPr bwMode="auto">
            <a:xfrm>
              <a:off x="6638925" y="3282950"/>
              <a:ext cx="2486322" cy="276999"/>
            </a:xfrm>
            <a:prstGeom prst="rect">
              <a:avLst/>
            </a:prstGeom>
            <a:noFill/>
            <a:ln w="9525">
              <a:noFill/>
              <a:miter lim="800000"/>
              <a:headEnd/>
              <a:tailEnd/>
            </a:ln>
          </p:spPr>
          <p:txBody>
            <a:bodyPr wrap="none">
              <a:spAutoFit/>
            </a:bodyPr>
            <a:lstStyle/>
            <a:p>
              <a:pPr eaLnBrk="1" hangingPunct="1"/>
              <a:r>
                <a:rPr lang="en-US" sz="1200" b="1" dirty="0" smtClean="0">
                  <a:latin typeface="Times New Roman" pitchFamily="124" charset="0"/>
                </a:rPr>
                <a:t>Aerosol proof rotors on centrifuges</a:t>
              </a:r>
              <a:endParaRPr lang="en-US" sz="1200" b="1" dirty="0">
                <a:latin typeface="Times New Roman" pitchFamily="124" charset="0"/>
              </a:endParaRPr>
            </a:p>
          </p:txBody>
        </p:sp>
      </p:grpSp>
    </p:spTree>
    <p:extLst>
      <p:ext uri="{BB962C8B-B14F-4D97-AF65-F5344CB8AC3E}">
        <p14:creationId xmlns:p14="http://schemas.microsoft.com/office/powerpoint/2010/main" val="7786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Slide3"/>
          <p:cNvPicPr>
            <a:picLocks noChangeAspect="1" noChangeArrowheads="1"/>
          </p:cNvPicPr>
          <p:nvPr/>
        </p:nvPicPr>
        <p:blipFill>
          <a:blip r:embed="rId2" cstate="print"/>
          <a:srcRect l="1385" t="1385" r="24480" b="21402"/>
          <a:stretch>
            <a:fillRect/>
          </a:stretch>
        </p:blipFill>
        <p:spPr bwMode="auto">
          <a:xfrm>
            <a:off x="914400" y="685800"/>
            <a:ext cx="7510463" cy="6172200"/>
          </a:xfrm>
          <a:prstGeom prst="rect">
            <a:avLst/>
          </a:prstGeom>
          <a:noFill/>
          <a:ln w="9525">
            <a:noFill/>
            <a:miter lim="800000"/>
            <a:headEnd/>
            <a:tailEnd/>
          </a:ln>
        </p:spPr>
      </p:pic>
      <p:sp>
        <p:nvSpPr>
          <p:cNvPr id="4" name="Rectangle 2"/>
          <p:cNvSpPr>
            <a:spLocks/>
          </p:cNvSpPr>
          <p:nvPr/>
        </p:nvSpPr>
        <p:spPr bwMode="auto">
          <a:xfrm>
            <a:off x="457200" y="-152400"/>
            <a:ext cx="8229600" cy="1143000"/>
          </a:xfrm>
          <a:prstGeom prst="rect">
            <a:avLst/>
          </a:prstGeom>
          <a:noFill/>
          <a:ln w="9525">
            <a:noFill/>
            <a:miter lim="800000"/>
            <a:headEnd/>
            <a:tailEnd/>
          </a:ln>
        </p:spPr>
        <p:txBody>
          <a:bodyPr anchor="ctr"/>
          <a:lstStyle/>
          <a:p>
            <a:pPr algn="ctr" eaLnBrk="1" hangingPunct="1"/>
            <a:r>
              <a:rPr lang="en-US" sz="3600" b="1" u="sng" dirty="0">
                <a:solidFill>
                  <a:schemeClr val="bg1"/>
                </a:solidFill>
                <a:latin typeface="+mj-lt"/>
              </a:rPr>
              <a:t>Biosafety Level 3 Laborat</a:t>
            </a:r>
            <a:r>
              <a:rPr lang="en-US" sz="3600" b="1" u="sng" dirty="0">
                <a:solidFill>
                  <a:schemeClr val="bg1"/>
                </a:solidFill>
                <a:latin typeface="Times New Roman" pitchFamily="124" charset="0"/>
              </a:rPr>
              <a:t>ory</a:t>
            </a:r>
          </a:p>
        </p:txBody>
      </p:sp>
      <p:sp>
        <p:nvSpPr>
          <p:cNvPr id="5" name="AutoShape 4"/>
          <p:cNvSpPr>
            <a:spLocks noChangeArrowheads="1"/>
          </p:cNvSpPr>
          <p:nvPr/>
        </p:nvSpPr>
        <p:spPr bwMode="auto">
          <a:xfrm rot="2029107" flipH="1">
            <a:off x="4660900" y="5246688"/>
            <a:ext cx="976313" cy="485775"/>
          </a:xfrm>
          <a:prstGeom prst="rightArrow">
            <a:avLst>
              <a:gd name="adj1" fmla="val 50000"/>
              <a:gd name="adj2" fmla="val 50245"/>
            </a:avLst>
          </a:prstGeom>
          <a:solidFill>
            <a:srgbClr val="00FF00"/>
          </a:solidFill>
          <a:ln w="9525">
            <a:solidFill>
              <a:schemeClr val="tx1"/>
            </a:solidFill>
            <a:miter lim="800000"/>
            <a:headEnd/>
            <a:tailEnd/>
          </a:ln>
        </p:spPr>
        <p:txBody>
          <a:bodyPr wrap="none" anchor="ctr"/>
          <a:lstStyle/>
          <a:p>
            <a:pPr eaLnBrk="1" hangingPunct="1"/>
            <a:endParaRPr lang="en-US" sz="1800" dirty="0"/>
          </a:p>
        </p:txBody>
      </p:sp>
      <p:sp>
        <p:nvSpPr>
          <p:cNvPr id="6" name="AutoShape 5"/>
          <p:cNvSpPr>
            <a:spLocks noChangeArrowheads="1"/>
          </p:cNvSpPr>
          <p:nvPr/>
        </p:nvSpPr>
        <p:spPr bwMode="auto">
          <a:xfrm rot="2029107" flipH="1">
            <a:off x="3623252" y="4633335"/>
            <a:ext cx="976313" cy="485775"/>
          </a:xfrm>
          <a:prstGeom prst="rightArrow">
            <a:avLst>
              <a:gd name="adj1" fmla="val 50000"/>
              <a:gd name="adj2" fmla="val 50245"/>
            </a:avLst>
          </a:prstGeom>
          <a:solidFill>
            <a:srgbClr val="00FF00"/>
          </a:solidFill>
          <a:ln w="9525">
            <a:solidFill>
              <a:schemeClr val="tx1"/>
            </a:solidFill>
            <a:miter lim="800000"/>
            <a:headEnd/>
            <a:tailEnd/>
          </a:ln>
        </p:spPr>
        <p:txBody>
          <a:bodyPr wrap="none" anchor="ctr"/>
          <a:lstStyle/>
          <a:p>
            <a:pPr eaLnBrk="1" hangingPunct="1"/>
            <a:endParaRPr lang="en-US" sz="1800" dirty="0"/>
          </a:p>
        </p:txBody>
      </p:sp>
      <p:sp>
        <p:nvSpPr>
          <p:cNvPr id="7" name="AutoShape 6"/>
          <p:cNvSpPr>
            <a:spLocks noChangeArrowheads="1"/>
          </p:cNvSpPr>
          <p:nvPr/>
        </p:nvSpPr>
        <p:spPr bwMode="auto">
          <a:xfrm rot="8572439" flipH="1">
            <a:off x="3287402" y="4012744"/>
            <a:ext cx="973819" cy="362821"/>
          </a:xfrm>
          <a:prstGeom prst="rightArrow">
            <a:avLst>
              <a:gd name="adj1" fmla="val 50000"/>
              <a:gd name="adj2" fmla="val 50245"/>
            </a:avLst>
          </a:prstGeom>
          <a:solidFill>
            <a:srgbClr val="00FF00"/>
          </a:solidFill>
          <a:ln w="9525">
            <a:solidFill>
              <a:schemeClr val="tx1"/>
            </a:solidFill>
            <a:miter lim="800000"/>
            <a:headEnd/>
            <a:tailEnd/>
          </a:ln>
        </p:spPr>
        <p:txBody>
          <a:bodyPr wrap="none" anchor="ctr"/>
          <a:lstStyle/>
          <a:p>
            <a:pPr eaLnBrk="1" hangingPunct="1"/>
            <a:endParaRPr lang="en-US" sz="1800" dirty="0"/>
          </a:p>
        </p:txBody>
      </p:sp>
      <p:sp>
        <p:nvSpPr>
          <p:cNvPr id="8" name="Text Box 7"/>
          <p:cNvSpPr txBox="1">
            <a:spLocks noChangeArrowheads="1"/>
          </p:cNvSpPr>
          <p:nvPr/>
        </p:nvSpPr>
        <p:spPr bwMode="auto">
          <a:xfrm>
            <a:off x="5861050" y="5851525"/>
            <a:ext cx="1632113" cy="307777"/>
          </a:xfrm>
          <a:prstGeom prst="rect">
            <a:avLst/>
          </a:prstGeom>
          <a:noFill/>
          <a:ln w="9525">
            <a:noFill/>
            <a:miter lim="800000"/>
            <a:headEnd/>
            <a:tailEnd/>
          </a:ln>
        </p:spPr>
        <p:txBody>
          <a:bodyPr wrap="none">
            <a:spAutoFit/>
          </a:bodyPr>
          <a:lstStyle/>
          <a:p>
            <a:pPr eaLnBrk="1" hangingPunct="1"/>
            <a:r>
              <a:rPr lang="en-US" sz="1400" b="1" dirty="0">
                <a:latin typeface="Times New Roman" pitchFamily="124" charset="0"/>
              </a:rPr>
              <a:t>Directional </a:t>
            </a:r>
            <a:r>
              <a:rPr lang="en-US" sz="1400" b="1" dirty="0" smtClean="0">
                <a:latin typeface="Times New Roman" pitchFamily="124" charset="0"/>
              </a:rPr>
              <a:t>airflow</a:t>
            </a:r>
            <a:endParaRPr lang="en-US" sz="1400" b="1" dirty="0">
              <a:latin typeface="Times New Roman" pitchFamily="124" charset="0"/>
            </a:endParaRPr>
          </a:p>
        </p:txBody>
      </p:sp>
      <p:sp>
        <p:nvSpPr>
          <p:cNvPr id="9" name="AutoShape 8"/>
          <p:cNvSpPr>
            <a:spLocks noChangeArrowheads="1"/>
          </p:cNvSpPr>
          <p:nvPr/>
        </p:nvSpPr>
        <p:spPr bwMode="auto">
          <a:xfrm rot="8572439" flipH="1">
            <a:off x="4391055" y="3217207"/>
            <a:ext cx="976313" cy="485775"/>
          </a:xfrm>
          <a:prstGeom prst="rightArrow">
            <a:avLst>
              <a:gd name="adj1" fmla="val 50000"/>
              <a:gd name="adj2" fmla="val 50245"/>
            </a:avLst>
          </a:prstGeom>
          <a:solidFill>
            <a:srgbClr val="00FF00"/>
          </a:solidFill>
          <a:ln w="9525">
            <a:solidFill>
              <a:schemeClr val="tx1"/>
            </a:solidFill>
            <a:miter lim="800000"/>
            <a:headEnd/>
            <a:tailEnd/>
          </a:ln>
        </p:spPr>
        <p:txBody>
          <a:bodyPr wrap="none" anchor="ctr"/>
          <a:lstStyle/>
          <a:p>
            <a:pPr eaLnBrk="1" hangingPunct="1"/>
            <a:endParaRPr lang="en-US" sz="1800" dirty="0"/>
          </a:p>
        </p:txBody>
      </p:sp>
      <p:sp>
        <p:nvSpPr>
          <p:cNvPr id="10" name="AutoShape 9"/>
          <p:cNvSpPr>
            <a:spLocks noChangeArrowheads="1"/>
          </p:cNvSpPr>
          <p:nvPr/>
        </p:nvSpPr>
        <p:spPr bwMode="auto">
          <a:xfrm rot="5560305" flipH="1">
            <a:off x="5720823" y="1780060"/>
            <a:ext cx="976312" cy="485775"/>
          </a:xfrm>
          <a:prstGeom prst="rightArrow">
            <a:avLst>
              <a:gd name="adj1" fmla="val 50000"/>
              <a:gd name="adj2" fmla="val 50245"/>
            </a:avLst>
          </a:prstGeom>
          <a:solidFill>
            <a:srgbClr val="00FF00"/>
          </a:solidFill>
          <a:ln w="9525">
            <a:solidFill>
              <a:schemeClr val="tx1"/>
            </a:solidFill>
            <a:miter lim="800000"/>
            <a:headEnd/>
            <a:tailEnd/>
          </a:ln>
        </p:spPr>
        <p:txBody>
          <a:bodyPr wrap="none" anchor="ctr"/>
          <a:lstStyle/>
          <a:p>
            <a:pPr eaLnBrk="1" hangingPunct="1"/>
            <a:endParaRPr lang="en-US" sz="1800" dirty="0"/>
          </a:p>
        </p:txBody>
      </p:sp>
      <p:grpSp>
        <p:nvGrpSpPr>
          <p:cNvPr id="2" name="Group 10"/>
          <p:cNvGrpSpPr/>
          <p:nvPr/>
        </p:nvGrpSpPr>
        <p:grpSpPr>
          <a:xfrm>
            <a:off x="1348343" y="1032364"/>
            <a:ext cx="3570781" cy="646331"/>
            <a:chOff x="2055043" y="678729"/>
            <a:chExt cx="3570781" cy="646331"/>
          </a:xfrm>
        </p:grpSpPr>
        <p:sp>
          <p:nvSpPr>
            <p:cNvPr id="12" name="Right Arrow 11"/>
            <p:cNvSpPr/>
            <p:nvPr/>
          </p:nvSpPr>
          <p:spPr bwMode="auto">
            <a:xfrm>
              <a:off x="4647416" y="688156"/>
              <a:ext cx="978408" cy="484632"/>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13" name="TextBox 12"/>
            <p:cNvSpPr txBox="1"/>
            <p:nvPr/>
          </p:nvSpPr>
          <p:spPr>
            <a:xfrm>
              <a:off x="2055043" y="678729"/>
              <a:ext cx="2516956" cy="646331"/>
            </a:xfrm>
            <a:prstGeom prst="rect">
              <a:avLst/>
            </a:prstGeom>
            <a:noFill/>
          </p:spPr>
          <p:txBody>
            <a:bodyPr wrap="square" rtlCol="0">
              <a:spAutoFit/>
            </a:bodyPr>
            <a:lstStyle/>
            <a:p>
              <a:r>
                <a:rPr lang="en-US" dirty="0" smtClean="0">
                  <a:latin typeface="+mn-lt"/>
                </a:rPr>
                <a:t>Air is HEPA filtered before leaving building </a:t>
              </a:r>
              <a:endParaRPr lang="en-US" dirty="0">
                <a:latin typeface="+mn-lt"/>
              </a:endParaRPr>
            </a:p>
          </p:txBody>
        </p:sp>
      </p:grpSp>
    </p:spTree>
    <p:extLst>
      <p:ext uri="{BB962C8B-B14F-4D97-AF65-F5344CB8AC3E}">
        <p14:creationId xmlns:p14="http://schemas.microsoft.com/office/powerpoint/2010/main" val="108952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1000"/>
                                        <p:tgtEl>
                                          <p:spTgt spid="9"/>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48772"/>
            <a:ext cx="8610600" cy="1020762"/>
          </a:xfrm>
        </p:spPr>
        <p:txBody>
          <a:bodyPr>
            <a:noAutofit/>
          </a:bodyPr>
          <a:lstStyle/>
          <a:p>
            <a:pPr algn="ctr"/>
            <a:r>
              <a:rPr lang="en-US" sz="3600" b="1" dirty="0" smtClean="0"/>
              <a:t>Labeling</a:t>
            </a:r>
            <a:endParaRPr lang="en-US" sz="3600" b="1" dirty="0"/>
          </a:p>
        </p:txBody>
      </p:sp>
      <p:sp>
        <p:nvSpPr>
          <p:cNvPr id="6" name="Content Placeholder 5"/>
          <p:cNvSpPr>
            <a:spLocks noGrp="1"/>
          </p:cNvSpPr>
          <p:nvPr>
            <p:ph idx="1"/>
          </p:nvPr>
        </p:nvSpPr>
        <p:spPr>
          <a:xfrm>
            <a:off x="457200" y="1295400"/>
            <a:ext cx="6019800" cy="4525963"/>
          </a:xfrm>
        </p:spPr>
        <p:txBody>
          <a:bodyPr>
            <a:normAutofit/>
          </a:bodyPr>
          <a:lstStyle/>
          <a:p>
            <a:pPr marL="0" indent="0">
              <a:buNone/>
            </a:pPr>
            <a:r>
              <a:rPr lang="en-US" sz="2000" dirty="0" smtClean="0">
                <a:latin typeface="+mj-lt"/>
              </a:rPr>
              <a:t>Signs indicating the biosafety level of a lab must be posted for BL2 labs and higher.  Post signage on the lab entrances and any rooms where  biological materials are used or stored.  </a:t>
            </a:r>
          </a:p>
          <a:p>
            <a:pPr marL="0" indent="0">
              <a:buNone/>
            </a:pPr>
            <a:endParaRPr lang="en-US" sz="2000" dirty="0" smtClean="0">
              <a:latin typeface="+mj-lt"/>
            </a:endParaRPr>
          </a:p>
          <a:p>
            <a:pPr marL="0" lvl="0" indent="0">
              <a:spcBef>
                <a:spcPct val="0"/>
              </a:spcBef>
              <a:buNone/>
              <a:defRPr/>
            </a:pPr>
            <a:r>
              <a:rPr lang="en-US" sz="2000" dirty="0" smtClean="0">
                <a:latin typeface="+mj-lt"/>
              </a:rPr>
              <a:t>Biohazard labels must be posted on equipment where BL2 materials are used.</a:t>
            </a:r>
          </a:p>
          <a:p>
            <a:pPr lvl="0">
              <a:spcBef>
                <a:spcPct val="0"/>
              </a:spcBef>
              <a:defRPr/>
            </a:pPr>
            <a:r>
              <a:rPr lang="en-US" sz="2000" dirty="0" smtClean="0">
                <a:latin typeface="+mj-lt"/>
              </a:rPr>
              <a:t>Refrigerators/Freezers</a:t>
            </a:r>
          </a:p>
          <a:p>
            <a:pPr lvl="0">
              <a:spcBef>
                <a:spcPct val="0"/>
              </a:spcBef>
              <a:defRPr/>
            </a:pPr>
            <a:r>
              <a:rPr lang="en-US" sz="2000" dirty="0" smtClean="0">
                <a:latin typeface="+mj-lt"/>
              </a:rPr>
              <a:t>Incubators</a:t>
            </a:r>
          </a:p>
          <a:p>
            <a:pPr lvl="0">
              <a:spcBef>
                <a:spcPct val="0"/>
              </a:spcBef>
              <a:defRPr/>
            </a:pPr>
            <a:r>
              <a:rPr lang="en-US" sz="2000" dirty="0" smtClean="0">
                <a:latin typeface="+mj-lt"/>
              </a:rPr>
              <a:t>Centrifuge</a:t>
            </a:r>
          </a:p>
          <a:p>
            <a:pPr lvl="0">
              <a:spcBef>
                <a:spcPct val="0"/>
              </a:spcBef>
              <a:defRPr/>
            </a:pPr>
            <a:r>
              <a:rPr lang="en-US" sz="2000" dirty="0" smtClean="0">
                <a:latin typeface="+mj-lt"/>
              </a:rPr>
              <a:t>Storage Containers</a:t>
            </a:r>
          </a:p>
          <a:p>
            <a:pPr lvl="0">
              <a:spcBef>
                <a:spcPct val="0"/>
              </a:spcBef>
              <a:defRPr/>
            </a:pPr>
            <a:r>
              <a:rPr lang="en-US" sz="2000" dirty="0" smtClean="0">
                <a:latin typeface="+mj-lt"/>
              </a:rPr>
              <a:t>Waste </a:t>
            </a:r>
          </a:p>
          <a:p>
            <a:pPr lvl="0">
              <a:spcBef>
                <a:spcPct val="0"/>
              </a:spcBef>
              <a:defRPr/>
            </a:pPr>
            <a:endParaRPr lang="en-US" sz="1800" dirty="0" smtClean="0">
              <a:latin typeface="Times" pitchFamily="18" charset="0"/>
            </a:endParaRPr>
          </a:p>
          <a:p>
            <a:pPr lvl="0">
              <a:spcBef>
                <a:spcPct val="0"/>
              </a:spcBef>
              <a:defRPr/>
            </a:pPr>
            <a:endParaRPr lang="en-US" sz="1800" dirty="0" smtClean="0">
              <a:latin typeface="Times" pitchFamily="18" charset="0"/>
            </a:endParaRPr>
          </a:p>
          <a:p>
            <a:pPr lvl="0">
              <a:buNone/>
              <a:defRPr/>
            </a:pPr>
            <a:endParaRPr lang="en-US" sz="1800" dirty="0" smtClean="0"/>
          </a:p>
          <a:p>
            <a:pPr marL="0" indent="0">
              <a:buNone/>
            </a:pPr>
            <a:endParaRPr lang="en-US" sz="1800" dirty="0"/>
          </a:p>
        </p:txBody>
      </p:sp>
      <p:grpSp>
        <p:nvGrpSpPr>
          <p:cNvPr id="2" name="Group 4"/>
          <p:cNvGrpSpPr>
            <a:grpSpLocks/>
          </p:cNvGrpSpPr>
          <p:nvPr/>
        </p:nvGrpSpPr>
        <p:grpSpPr bwMode="auto">
          <a:xfrm>
            <a:off x="3962400" y="4343400"/>
            <a:ext cx="4818062" cy="2057400"/>
            <a:chOff x="192" y="2275"/>
            <a:chExt cx="3947" cy="1901"/>
          </a:xfrm>
        </p:grpSpPr>
        <p:pic>
          <p:nvPicPr>
            <p:cNvPr id="10" name="Picture 5" descr="equiplabeled"/>
            <p:cNvPicPr>
              <a:picLocks noChangeAspect="1" noChangeArrowheads="1"/>
            </p:cNvPicPr>
            <p:nvPr/>
          </p:nvPicPr>
          <p:blipFill>
            <a:blip r:embed="rId2" cstate="screen"/>
            <a:srcRect/>
            <a:stretch>
              <a:fillRect/>
            </a:stretch>
          </p:blipFill>
          <p:spPr bwMode="auto">
            <a:xfrm>
              <a:off x="192" y="2275"/>
              <a:ext cx="2496" cy="1901"/>
            </a:xfrm>
            <a:prstGeom prst="rect">
              <a:avLst/>
            </a:prstGeom>
            <a:noFill/>
            <a:ln w="9525">
              <a:noFill/>
              <a:miter lim="800000"/>
              <a:headEnd/>
              <a:tailEnd/>
            </a:ln>
          </p:spPr>
        </p:pic>
        <p:pic>
          <p:nvPicPr>
            <p:cNvPr id="11" name="Picture 6" descr="labelledfreezer"/>
            <p:cNvPicPr>
              <a:picLocks noChangeAspect="1" noChangeArrowheads="1"/>
            </p:cNvPicPr>
            <p:nvPr/>
          </p:nvPicPr>
          <p:blipFill>
            <a:blip r:embed="rId3" cstate="screen"/>
            <a:srcRect/>
            <a:stretch>
              <a:fillRect/>
            </a:stretch>
          </p:blipFill>
          <p:spPr bwMode="auto">
            <a:xfrm>
              <a:off x="2736" y="2290"/>
              <a:ext cx="1403" cy="1872"/>
            </a:xfrm>
            <a:prstGeom prst="rect">
              <a:avLst/>
            </a:prstGeom>
            <a:noFill/>
            <a:ln w="9525">
              <a:noFill/>
              <a:miter lim="800000"/>
              <a:headEnd/>
              <a:tailEnd/>
            </a:ln>
          </p:spPr>
        </p:pic>
      </p:grpSp>
      <p:pic>
        <p:nvPicPr>
          <p:cNvPr id="12" name="Picture 7" descr="bio">
            <a:hlinkClick r:id="rId4"/>
          </p:cNvPr>
          <p:cNvPicPr>
            <a:picLocks noChangeAspect="1" noChangeArrowheads="1"/>
          </p:cNvPicPr>
          <p:nvPr/>
        </p:nvPicPr>
        <p:blipFill>
          <a:blip r:embed="rId5" cstate="screen"/>
          <a:srcRect/>
          <a:stretch>
            <a:fillRect/>
          </a:stretch>
        </p:blipFill>
        <p:spPr bwMode="auto">
          <a:xfrm>
            <a:off x="6400800" y="2209800"/>
            <a:ext cx="2133600" cy="1905000"/>
          </a:xfrm>
          <a:prstGeom prst="rect">
            <a:avLst/>
          </a:prstGeom>
          <a:noFill/>
          <a:ln w="9525">
            <a:noFill/>
            <a:miter lim="800000"/>
            <a:headEnd/>
            <a:tailEnd/>
          </a:ln>
        </p:spPr>
      </p:pic>
    </p:spTree>
    <p:extLst>
      <p:ext uri="{BB962C8B-B14F-4D97-AF65-F5344CB8AC3E}">
        <p14:creationId xmlns:p14="http://schemas.microsoft.com/office/powerpoint/2010/main" val="2300566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49275" y="3711714"/>
            <a:ext cx="7985125" cy="707886"/>
          </a:xfrm>
          <a:prstGeom prst="rect">
            <a:avLst/>
          </a:prstGeom>
          <a:solidFill>
            <a:schemeClr val="tx2">
              <a:lumMod val="60000"/>
              <a:lumOff val="40000"/>
            </a:schemeClr>
          </a:solidFill>
          <a:ln>
            <a:solidFill>
              <a:schemeClr val="tx2"/>
            </a:solidFill>
          </a:ln>
        </p:spPr>
        <p:txBody>
          <a:bodyPr wrap="square" rtlCol="0">
            <a:spAutoFit/>
          </a:bodyPr>
          <a:lstStyle/>
          <a:p>
            <a:endParaRPr lang="en-US" sz="1600" dirty="0" smtClean="0"/>
          </a:p>
          <a:p>
            <a:endParaRPr lang="en-US" sz="1600" dirty="0"/>
          </a:p>
          <a:p>
            <a:endParaRPr lang="en-US" sz="800" dirty="0"/>
          </a:p>
        </p:txBody>
      </p:sp>
      <p:sp>
        <p:nvSpPr>
          <p:cNvPr id="11" name="Text Box 3"/>
          <p:cNvSpPr txBox="1"/>
          <p:nvPr/>
        </p:nvSpPr>
        <p:spPr>
          <a:xfrm>
            <a:off x="793115" y="457200"/>
            <a:ext cx="7665085" cy="7016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600" b="1" dirty="0" smtClean="0">
                <a:effectLst/>
                <a:latin typeface="Times New Roman"/>
                <a:ea typeface="Times New Roman"/>
              </a:rPr>
              <a:t>ENTERING LABORATORY AREA</a:t>
            </a:r>
            <a:endParaRPr lang="en-US" sz="3600" b="1" dirty="0">
              <a:effectLst/>
              <a:latin typeface="Times New Roman"/>
              <a:ea typeface="Times New Roman"/>
            </a:endParaRPr>
          </a:p>
        </p:txBody>
      </p:sp>
      <p:sp>
        <p:nvSpPr>
          <p:cNvPr id="4" name="Text Box 12"/>
          <p:cNvSpPr txBox="1">
            <a:spLocks noChangeArrowheads="1"/>
          </p:cNvSpPr>
          <p:nvPr/>
        </p:nvSpPr>
        <p:spPr bwMode="auto">
          <a:xfrm>
            <a:off x="457200" y="1066800"/>
            <a:ext cx="8229599" cy="2185713"/>
          </a:xfrm>
          <a:prstGeom prst="rect">
            <a:avLst/>
          </a:prstGeom>
          <a:noFill/>
          <a:ln w="38100">
            <a:solidFill>
              <a:schemeClr val="tx1"/>
            </a:solidFill>
            <a:miter lim="800000"/>
            <a:headEnd/>
            <a:tailEnd/>
          </a:ln>
          <a:effectLst/>
        </p:spPr>
        <p:txBody>
          <a:bodyPr/>
          <a:lstStyle/>
          <a:p>
            <a:pPr marL="0" marR="0" algn="ctr" fontAlgn="base">
              <a:spcBef>
                <a:spcPts val="960"/>
              </a:spcBef>
              <a:spcAft>
                <a:spcPts val="0"/>
              </a:spcAft>
            </a:pPr>
            <a:r>
              <a:rPr lang="en-US" sz="1000">
                <a:effectLst/>
                <a:latin typeface="Times New Roman"/>
                <a:ea typeface="Times New Roman"/>
              </a:rPr>
              <a:t> </a:t>
            </a:r>
            <a:endParaRPr lang="en-US" sz="1200">
              <a:effectLst/>
              <a:latin typeface="Times New Roman"/>
              <a:ea typeface="Times New Roman"/>
            </a:endParaRPr>
          </a:p>
        </p:txBody>
      </p:sp>
      <p:graphicFrame>
        <p:nvGraphicFramePr>
          <p:cNvPr id="5" name="Object 4"/>
          <p:cNvGraphicFramePr>
            <a:graphicFrameLocks noChangeAspect="1"/>
          </p:cNvGraphicFramePr>
          <p:nvPr>
            <p:extLst/>
          </p:nvPr>
        </p:nvGraphicFramePr>
        <p:xfrm>
          <a:off x="7162800" y="1242441"/>
          <a:ext cx="1285875" cy="1268413"/>
        </p:xfrm>
        <a:graphic>
          <a:graphicData uri="http://schemas.openxmlformats.org/presentationml/2006/ole">
            <mc:AlternateContent xmlns:mc="http://schemas.openxmlformats.org/markup-compatibility/2006">
              <mc:Choice xmlns:v="urn:schemas-microsoft-com:vml" Requires="v">
                <p:oleObj spid="_x0000_s11280" name="Bitmap Image" r:id="rId3" imgW="2638095" imgH="2600000" progId="Paint.Picture">
                  <p:embed/>
                </p:oleObj>
              </mc:Choice>
              <mc:Fallback>
                <p:oleObj name="Bitmap Image" r:id="rId3" imgW="2638095" imgH="260000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242441"/>
                        <a:ext cx="1285875" cy="126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381000" y="335972"/>
            <a:ext cx="8382000" cy="6141027"/>
          </a:xfrm>
          <a:prstGeom prst="rect">
            <a:avLst/>
          </a:prstGeom>
          <a:noFill/>
          <a:ln w="63500">
            <a:solidFill>
              <a:srgbClr val="FF6600"/>
            </a:solidFill>
            <a:miter lim="800000"/>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en-US"/>
          </a:p>
        </p:txBody>
      </p:sp>
      <p:sp>
        <p:nvSpPr>
          <p:cNvPr id="7" name="Rectangle 6"/>
          <p:cNvSpPr>
            <a:spLocks noChangeArrowheads="1"/>
          </p:cNvSpPr>
          <p:nvPr/>
        </p:nvSpPr>
        <p:spPr bwMode="auto">
          <a:xfrm>
            <a:off x="228600" y="221673"/>
            <a:ext cx="8686800" cy="6400800"/>
          </a:xfrm>
          <a:prstGeom prst="rect">
            <a:avLst/>
          </a:prstGeom>
          <a:noFill/>
          <a:ln w="63500">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en-US"/>
          </a:p>
        </p:txBody>
      </p:sp>
      <p:pic>
        <p:nvPicPr>
          <p:cNvPr id="2052" name="Picture 6" descr="corros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076548"/>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 descr="tox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8100" y="1076548"/>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osha fla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1076548"/>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533400" y="4343400"/>
            <a:ext cx="8458200" cy="2123658"/>
          </a:xfrm>
          <a:prstGeom prst="rect">
            <a:avLst/>
          </a:prstGeom>
          <a:noFill/>
        </p:spPr>
        <p:txBody>
          <a:bodyPr wrap="square" rtlCol="0">
            <a:spAutoFit/>
          </a:bodyPr>
          <a:lstStyle/>
          <a:p>
            <a:pPr lvl="0" eaLnBrk="0" fontAlgn="base" hangingPunct="0">
              <a:spcBef>
                <a:spcPct val="0"/>
              </a:spcBef>
              <a:spcAft>
                <a:spcPct val="0"/>
              </a:spcAft>
            </a:pPr>
            <a:r>
              <a:rPr kumimoji="0" lang="en-US" alt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Emergency Contacts:</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eaLnBrk="0" fontAlgn="base" hangingPunct="0">
              <a:spcBef>
                <a:spcPct val="0"/>
              </a:spcBef>
              <a:spcAft>
                <a:spcPct val="0"/>
              </a:spcAft>
              <a:tabLst>
                <a:tab pos="3084513" algn="l"/>
                <a:tab pos="4913313" algn="l"/>
                <a:tab pos="5827713" algn="l"/>
              </a:tabLst>
            </a:pPr>
            <a:r>
              <a:rPr lang="en-US" altLang="en-US" b="1" dirty="0" smtClean="0">
                <a:latin typeface="Arial" pitchFamily="34" charset="0"/>
                <a:ea typeface="Times New Roman" pitchFamily="18" charset="0"/>
                <a:cs typeface="Arial" pitchFamily="34" charset="0"/>
              </a:rPr>
              <a:t>Emergency </a:t>
            </a:r>
            <a:r>
              <a:rPr lang="en-US" altLang="en-US" b="1" dirty="0">
                <a:latin typeface="Arial" pitchFamily="34" charset="0"/>
                <a:ea typeface="Times New Roman" pitchFamily="18" charset="0"/>
                <a:cs typeface="Arial" pitchFamily="34" charset="0"/>
              </a:rPr>
              <a:t>Coordinators: </a:t>
            </a:r>
            <a:r>
              <a:rPr lang="en-US" altLang="en-US" b="1" dirty="0" smtClean="0">
                <a:latin typeface="Arial" pitchFamily="34" charset="0"/>
                <a:ea typeface="Times New Roman" pitchFamily="18" charset="0"/>
                <a:cs typeface="Arial" pitchFamily="34" charset="0"/>
              </a:rPr>
              <a:t>Tovah Day</a:t>
            </a:r>
            <a:r>
              <a:rPr lang="en-US" altLang="en-US" b="1" dirty="0">
                <a:latin typeface="Arial" pitchFamily="34" charset="0"/>
                <a:ea typeface="Times New Roman" pitchFamily="18" charset="0"/>
                <a:cs typeface="Arial" pitchFamily="34" charset="0"/>
              </a:rPr>
              <a:t>	</a:t>
            </a:r>
            <a:r>
              <a:rPr lang="en-US" dirty="0"/>
              <a:t>	</a:t>
            </a:r>
            <a:r>
              <a:rPr lang="en-US" dirty="0" smtClean="0"/>
              <a:t> </a:t>
            </a:r>
            <a:r>
              <a:rPr lang="en-US" dirty="0"/>
              <a:t>	</a:t>
            </a:r>
            <a:r>
              <a:rPr lang="en-US" dirty="0" smtClean="0"/>
              <a:t> 	  	  	</a:t>
            </a:r>
          </a:p>
          <a:p>
            <a:pPr lvl="0" eaLnBrk="0" fontAlgn="base" hangingPunct="0">
              <a:spcBef>
                <a:spcPct val="0"/>
              </a:spcBef>
              <a:spcAft>
                <a:spcPct val="0"/>
              </a:spcAft>
              <a:tabLst>
                <a:tab pos="3084513" algn="l"/>
                <a:tab pos="4913313" algn="l"/>
                <a:tab pos="5827713" algn="l"/>
              </a:tabLst>
            </a:pPr>
            <a:r>
              <a:rPr lang="en-US" altLang="en-US" b="1" dirty="0" smtClean="0">
                <a:latin typeface="Arial" pitchFamily="34" charset="0"/>
                <a:ea typeface="Times New Roman" pitchFamily="18" charset="0"/>
                <a:cs typeface="Arial" pitchFamily="34" charset="0"/>
              </a:rPr>
              <a:t>Biosafety Officer: Frank Abell	</a:t>
            </a:r>
            <a:r>
              <a:rPr lang="en-US" altLang="en-US" b="1" dirty="0" smtClean="0">
                <a:ea typeface="Times New Roman" pitchFamily="18" charset="0"/>
                <a:cs typeface="Arial" pitchFamily="34" charset="0"/>
              </a:rPr>
              <a:t>		</a:t>
            </a:r>
            <a:endParaRPr kumimoji="0" lang="en-US" altLang="en-US" sz="1200" b="0" i="0" u="none" strike="noStrike" cap="none" normalizeH="0" baseline="0" dirty="0" smtClean="0">
              <a:ln>
                <a:noFill/>
              </a:ln>
              <a:solidFill>
                <a:schemeClr val="tx1"/>
              </a:solidFill>
              <a:effectLst/>
              <a:ea typeface="Times New Roman" pitchFamily="18" charset="0"/>
              <a:cs typeface="Arial" pitchFamily="34" charset="0"/>
            </a:endParaRPr>
          </a:p>
          <a:p>
            <a:pPr eaLnBrk="0" fontAlgn="base" hangingPunct="0">
              <a:spcBef>
                <a:spcPct val="0"/>
              </a:spcBef>
              <a:spcAft>
                <a:spcPct val="0"/>
              </a:spcAft>
              <a:tabLst>
                <a:tab pos="3084513" algn="l"/>
                <a:tab pos="4913313" algn="l"/>
                <a:tab pos="5827713" algn="l"/>
              </a:tabLst>
            </a:pPr>
            <a:r>
              <a:rPr lang="en-US" altLang="en-US" b="1" dirty="0" smtClean="0">
                <a:latin typeface="Arial" pitchFamily="34" charset="0"/>
                <a:ea typeface="Times New Roman" pitchFamily="18" charset="0"/>
                <a:cs typeface="Arial" pitchFamily="34" charset="0"/>
              </a:rPr>
              <a:t>Chemical </a:t>
            </a:r>
            <a:r>
              <a:rPr lang="en-US" altLang="en-US" b="1" dirty="0">
                <a:latin typeface="Arial" pitchFamily="34" charset="0"/>
                <a:ea typeface="Times New Roman" pitchFamily="18" charset="0"/>
                <a:cs typeface="Arial" pitchFamily="34" charset="0"/>
              </a:rPr>
              <a:t>Hygiene </a:t>
            </a:r>
            <a:r>
              <a:rPr lang="en-US" altLang="en-US" b="1" dirty="0" smtClean="0">
                <a:latin typeface="Arial" pitchFamily="34" charset="0"/>
                <a:ea typeface="Times New Roman" pitchFamily="18" charset="0"/>
                <a:cs typeface="Arial" pitchFamily="34" charset="0"/>
              </a:rPr>
              <a:t>Officer: </a:t>
            </a:r>
            <a:r>
              <a:rPr lang="en-US" altLang="en-US" b="1" smtClean="0">
                <a:latin typeface="Arial" pitchFamily="34" charset="0"/>
                <a:ea typeface="Times New Roman" pitchFamily="18" charset="0"/>
                <a:cs typeface="Arial" pitchFamily="34" charset="0"/>
              </a:rPr>
              <a:t>Frank Abell  508-793-7280</a:t>
            </a:r>
            <a:r>
              <a:rPr lang="en-US" altLang="en-US" b="1" dirty="0" smtClean="0">
                <a:latin typeface="Arial" pitchFamily="34" charset="0"/>
                <a:ea typeface="Times New Roman" pitchFamily="18" charset="0"/>
                <a:cs typeface="Arial" pitchFamily="34" charset="0"/>
              </a:rPr>
              <a:t>	</a:t>
            </a:r>
            <a:r>
              <a:rPr lang="en-US" dirty="0" smtClean="0"/>
              <a:t> 	  	</a:t>
            </a:r>
          </a:p>
          <a:p>
            <a:pPr eaLnBrk="0" fontAlgn="base" hangingPunct="0">
              <a:spcBef>
                <a:spcPct val="0"/>
              </a:spcBef>
              <a:spcAft>
                <a:spcPct val="0"/>
              </a:spcAft>
              <a:tabLst>
                <a:tab pos="3084513" algn="l"/>
                <a:tab pos="4913313" algn="l"/>
                <a:tab pos="5827713" algn="l"/>
              </a:tabLst>
            </a:pPr>
            <a:r>
              <a:rPr lang="en-US" b="1" dirty="0" smtClean="0">
                <a:latin typeface="Arial" panose="020B0604020202020204" pitchFamily="34" charset="0"/>
                <a:cs typeface="Arial" panose="020B0604020202020204" pitchFamily="34" charset="0"/>
              </a:rPr>
              <a:t>	</a:t>
            </a:r>
            <a:r>
              <a:rPr lang="en-US" dirty="0" smtClean="0">
                <a:cs typeface="Arial" panose="020B0604020202020204" pitchFamily="34" charset="0"/>
              </a:rPr>
              <a:t>		</a:t>
            </a:r>
          </a:p>
          <a:p>
            <a:pPr eaLnBrk="0" fontAlgn="base" hangingPunct="0">
              <a:spcBef>
                <a:spcPct val="0"/>
              </a:spcBef>
              <a:spcAft>
                <a:spcPct val="0"/>
              </a:spcAft>
              <a:tabLst>
                <a:tab pos="3084513" algn="l"/>
                <a:tab pos="4913313" algn="l"/>
                <a:tab pos="5827713" algn="l"/>
              </a:tabLst>
            </a:pPr>
            <a:r>
              <a:rPr lang="en-US" altLang="en-US" b="1" dirty="0" smtClean="0">
                <a:latin typeface="Arial" pitchFamily="34" charset="0"/>
                <a:ea typeface="Times New Roman" pitchFamily="18" charset="0"/>
                <a:cs typeface="Arial" pitchFamily="34" charset="0"/>
              </a:rPr>
              <a:t>Triumvirate Emergency Response:		</a:t>
            </a:r>
            <a:r>
              <a:rPr lang="en-US" altLang="en-US" dirty="0" smtClean="0">
                <a:ea typeface="Times New Roman" pitchFamily="18" charset="0"/>
                <a:cs typeface="Arial" pitchFamily="34" charset="0"/>
              </a:rPr>
              <a:t>800-966-9282</a:t>
            </a:r>
            <a:endParaRPr lang="en-US" altLang="en-US" b="1" dirty="0" smtClean="0">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dirty="0"/>
          </a:p>
        </p:txBody>
      </p:sp>
      <p:pic>
        <p:nvPicPr>
          <p:cNvPr id="17" name="Picture 16" descr="C:\Documents and Settings\clefave\My Documents\My Pictures\pictograms\exclamation.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1076548"/>
            <a:ext cx="1600200" cy="1600200"/>
          </a:xfrm>
          <a:prstGeom prst="rect">
            <a:avLst/>
          </a:prstGeom>
          <a:noFill/>
          <a:ln>
            <a:noFill/>
          </a:ln>
        </p:spPr>
      </p:pic>
      <p:sp>
        <p:nvSpPr>
          <p:cNvPr id="13" name="TextBox 12"/>
          <p:cNvSpPr txBox="1"/>
          <p:nvPr/>
        </p:nvSpPr>
        <p:spPr>
          <a:xfrm>
            <a:off x="533400" y="2606182"/>
            <a:ext cx="8241189" cy="646331"/>
          </a:xfrm>
          <a:prstGeom prst="rect">
            <a:avLst/>
          </a:prstGeom>
          <a:noFill/>
        </p:spPr>
        <p:txBody>
          <a:bodyPr wrap="square" rtlCol="0">
            <a:spAutoFit/>
          </a:bodyPr>
          <a:lstStyle/>
          <a:p>
            <a:r>
              <a:rPr lang="en-US" b="1" dirty="0" smtClean="0"/>
              <a:t>    Corrosive               Flammable 	           Health Hazards              Biosafety Level 2</a:t>
            </a:r>
          </a:p>
          <a:p>
            <a:r>
              <a:rPr lang="en-US" b="1" dirty="0" smtClean="0"/>
              <a:t>    Chemicals              Materials                   Oxidizers</a:t>
            </a:r>
            <a:endParaRPr lang="en-US" b="1" dirty="0"/>
          </a:p>
        </p:txBody>
      </p:sp>
      <p:sp>
        <p:nvSpPr>
          <p:cNvPr id="18" name="Rectangle 13"/>
          <p:cNvSpPr>
            <a:spLocks noChangeArrowheads="1"/>
          </p:cNvSpPr>
          <p:nvPr/>
        </p:nvSpPr>
        <p:spPr bwMode="auto">
          <a:xfrm>
            <a:off x="533400" y="3352801"/>
            <a:ext cx="7924799"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tabLst/>
            </a:pPr>
            <a:r>
              <a:rPr kumimoji="0" lang="en-US" altLang="en-US" sz="2000" b="1" i="0" u="none" strike="noStrike" cap="none" normalizeH="0" baseline="0" dirty="0" smtClean="0">
                <a:ln>
                  <a:noFill/>
                </a:ln>
                <a:solidFill>
                  <a:schemeClr val="tx1"/>
                </a:solidFill>
                <a:effectLst/>
                <a:ea typeface="Times New Roman" pitchFamily="18" charset="0"/>
              </a:rPr>
              <a:t>NO EATING, DRINKING, SMOKING OR APPLYING COSMETICS</a:t>
            </a:r>
            <a:endParaRPr kumimoji="0" lang="en-US" altLang="en-US" sz="2000" b="0" i="0" u="none" strike="noStrike" cap="none" normalizeH="0" baseline="0" dirty="0" smtClean="0">
              <a:ln>
                <a:noFill/>
              </a:ln>
              <a:solidFill>
                <a:schemeClr val="tx1"/>
              </a:solidFill>
              <a:effectLst/>
              <a:ea typeface="Times New Roman" pitchFamily="18" charset="0"/>
            </a:endParaRPr>
          </a:p>
          <a:p>
            <a:pPr marR="0" lvl="0" indent="0" algn="ctr"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smtClean="0">
                <a:ln>
                  <a:noFill/>
                </a:ln>
                <a:solidFill>
                  <a:schemeClr val="bg1"/>
                </a:solidFill>
                <a:effectLst/>
                <a:ea typeface="Times New Roman" pitchFamily="18" charset="0"/>
              </a:rPr>
              <a:t>LAB COATS, SAFETY GLASSES AND </a:t>
            </a:r>
            <a:r>
              <a:rPr lang="en-US" altLang="en-US" sz="2000" b="1" dirty="0" smtClean="0">
                <a:solidFill>
                  <a:schemeClr val="bg1"/>
                </a:solidFill>
                <a:ea typeface="Times New Roman" pitchFamily="18" charset="0"/>
              </a:rPr>
              <a:t>CLOSED-TOE SHOES </a:t>
            </a:r>
            <a:r>
              <a:rPr kumimoji="0" lang="en-US" altLang="en-US" sz="2000" b="1" i="0" u="none" strike="noStrike" cap="none" normalizeH="0" baseline="0" dirty="0" smtClean="0">
                <a:ln>
                  <a:noFill/>
                </a:ln>
                <a:solidFill>
                  <a:schemeClr val="bg1"/>
                </a:solidFill>
                <a:effectLst/>
                <a:ea typeface="Times New Roman" pitchFamily="18" charset="0"/>
              </a:rPr>
              <a:t>REQUIRED FOR ENTRY</a:t>
            </a:r>
          </a:p>
          <a:p>
            <a:pPr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smtClean="0">
                <a:ln>
                  <a:noFill/>
                </a:ln>
                <a:solidFill>
                  <a:schemeClr val="tx1"/>
                </a:solidFill>
                <a:effectLst/>
                <a:latin typeface="+mn-lt"/>
                <a:ea typeface="Times New Roman" pitchFamily="18" charset="0"/>
              </a:rPr>
              <a:t>		 </a:t>
            </a:r>
            <a:endParaRPr kumimoji="0" lang="en-US" altLang="en-US" sz="1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057686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4876800" cy="792162"/>
          </a:xfrm>
        </p:spPr>
        <p:txBody>
          <a:bodyPr>
            <a:normAutofit/>
          </a:bodyPr>
          <a:lstStyle/>
          <a:p>
            <a:pPr algn="ctr"/>
            <a:r>
              <a:rPr lang="en-US" sz="3600" b="1" dirty="0" smtClean="0"/>
              <a:t>Standard Practices</a:t>
            </a:r>
            <a:endParaRPr lang="en-US" sz="3600" b="1" dirty="0"/>
          </a:p>
        </p:txBody>
      </p:sp>
      <p:sp>
        <p:nvSpPr>
          <p:cNvPr id="3" name="Content Placeholder 2"/>
          <p:cNvSpPr>
            <a:spLocks noGrp="1"/>
          </p:cNvSpPr>
          <p:nvPr>
            <p:ph idx="1"/>
          </p:nvPr>
        </p:nvSpPr>
        <p:spPr>
          <a:xfrm>
            <a:off x="457200" y="1434084"/>
            <a:ext cx="5334000" cy="4343400"/>
          </a:xfrm>
        </p:spPr>
        <p:txBody>
          <a:bodyPr>
            <a:noAutofit/>
          </a:bodyPr>
          <a:lstStyle/>
          <a:p>
            <a:pPr>
              <a:defRPr/>
            </a:pPr>
            <a:r>
              <a:rPr lang="en-US" sz="2000" dirty="0" smtClean="0">
                <a:latin typeface="+mj-lt"/>
              </a:rPr>
              <a:t>Access to the laboratory  should be limited to those who work there.</a:t>
            </a:r>
          </a:p>
          <a:p>
            <a:pPr>
              <a:defRPr/>
            </a:pPr>
            <a:r>
              <a:rPr lang="en-US" sz="2000" dirty="0" smtClean="0">
                <a:latin typeface="+mj-lt"/>
              </a:rPr>
              <a:t>You must wash your hands after working with biologic materials and before leaving the laboratory.</a:t>
            </a:r>
          </a:p>
          <a:p>
            <a:pPr>
              <a:defRPr/>
            </a:pPr>
            <a:r>
              <a:rPr lang="en-US" sz="2000" dirty="0" smtClean="0">
                <a:latin typeface="+mj-lt"/>
              </a:rPr>
              <a:t>Eating, drinking, smoking, handling contact lenses, applying cosmetics, and storing food for human consumption must not be permitted in laboratory areas. </a:t>
            </a:r>
          </a:p>
          <a:p>
            <a:pPr>
              <a:defRPr/>
            </a:pPr>
            <a:r>
              <a:rPr lang="en-US" sz="2000" dirty="0" smtClean="0">
                <a:latin typeface="+mj-lt"/>
              </a:rPr>
              <a:t>Mouth pipetting is prohibited; mechanical pipetting devices must be used.</a:t>
            </a:r>
          </a:p>
          <a:p>
            <a:pPr>
              <a:defRPr/>
            </a:pPr>
            <a:r>
              <a:rPr lang="en-US" sz="2000" dirty="0" smtClean="0">
                <a:latin typeface="+mj-lt"/>
              </a:rPr>
              <a:t>Avoid using sharps, such as needles, scalpels, and razor blades in laboratory procedures when possible.  Opt for safe needles and other sharps alternatives.</a:t>
            </a:r>
          </a:p>
        </p:txBody>
      </p:sp>
      <p:pic>
        <p:nvPicPr>
          <p:cNvPr id="5" name="Picture 2" descr="http://www.edina.k12.mn.us/district/h1n1/hand_washing.jpg"/>
          <p:cNvPicPr>
            <a:picLocks noChangeAspect="1" noChangeArrowheads="1"/>
          </p:cNvPicPr>
          <p:nvPr/>
        </p:nvPicPr>
        <p:blipFill>
          <a:blip r:embed="rId2" cstate="print"/>
          <a:srcRect/>
          <a:stretch>
            <a:fillRect/>
          </a:stretch>
        </p:blipFill>
        <p:spPr bwMode="auto">
          <a:xfrm>
            <a:off x="6096000" y="381000"/>
            <a:ext cx="2568498" cy="2106168"/>
          </a:xfrm>
          <a:prstGeom prst="rect">
            <a:avLst/>
          </a:prstGeom>
          <a:noFill/>
          <a:ln w="9525">
            <a:noFill/>
            <a:miter lim="800000"/>
            <a:headEnd/>
            <a:tailEnd/>
          </a:ln>
        </p:spPr>
      </p:pic>
      <p:pic>
        <p:nvPicPr>
          <p:cNvPr id="6" name="Picture 2" descr="http://www.ab.ust.hk/sepo/check_list/Inspection/Housekeeping/Hskper_photos/ppd02f.jpg"/>
          <p:cNvPicPr>
            <a:picLocks noChangeAspect="1" noChangeArrowheads="1"/>
          </p:cNvPicPr>
          <p:nvPr/>
        </p:nvPicPr>
        <p:blipFill>
          <a:blip r:embed="rId3" cstate="print"/>
          <a:srcRect/>
          <a:stretch>
            <a:fillRect/>
          </a:stretch>
        </p:blipFill>
        <p:spPr>
          <a:xfrm>
            <a:off x="5791200" y="2590800"/>
            <a:ext cx="2974473" cy="3810000"/>
          </a:xfrm>
          <a:prstGeom prst="rect">
            <a:avLst/>
          </a:prstGeom>
          <a:noFill/>
        </p:spPr>
      </p:pic>
    </p:spTree>
    <p:extLst>
      <p:ext uri="{BB962C8B-B14F-4D97-AF65-F5344CB8AC3E}">
        <p14:creationId xmlns:p14="http://schemas.microsoft.com/office/powerpoint/2010/main" val="315463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3"/>
          <p:cNvSpPr>
            <a:spLocks noGrp="1" noChangeArrowheads="1"/>
          </p:cNvSpPr>
          <p:nvPr>
            <p:ph sz="half" idx="2"/>
          </p:nvPr>
        </p:nvSpPr>
        <p:spPr>
          <a:xfrm>
            <a:off x="609600" y="1371600"/>
            <a:ext cx="5257800" cy="1752600"/>
          </a:xfrm>
        </p:spPr>
        <p:txBody>
          <a:bodyPr>
            <a:noAutofit/>
          </a:bodyPr>
          <a:lstStyle/>
          <a:p>
            <a:pPr marL="0" indent="0" eaLnBrk="1" hangingPunct="1">
              <a:buNone/>
            </a:pPr>
            <a:r>
              <a:rPr lang="en-US" sz="2000" dirty="0" smtClean="0">
                <a:latin typeface="+mj-lt"/>
              </a:rPr>
              <a:t>Remember 41% of laboratory acquired infections resulted from an injury with a  sharp.</a:t>
            </a:r>
          </a:p>
          <a:p>
            <a:pPr eaLnBrk="1" hangingPunct="1">
              <a:buNone/>
            </a:pPr>
            <a:endParaRPr lang="en-US" sz="2000" dirty="0" smtClean="0">
              <a:latin typeface="+mj-lt"/>
            </a:endParaRPr>
          </a:p>
          <a:p>
            <a:pPr eaLnBrk="1" hangingPunct="1">
              <a:buNone/>
            </a:pPr>
            <a:r>
              <a:rPr lang="en-US" sz="2000" b="1" dirty="0" smtClean="0">
                <a:latin typeface="+mj-lt"/>
              </a:rPr>
              <a:t>Avoid </a:t>
            </a:r>
            <a:r>
              <a:rPr lang="en-US" sz="2000" dirty="0" smtClean="0">
                <a:latin typeface="+mj-lt"/>
              </a:rPr>
              <a:t>using if possible</a:t>
            </a:r>
          </a:p>
          <a:p>
            <a:pPr lvl="1" eaLnBrk="1" hangingPunct="1"/>
            <a:r>
              <a:rPr lang="en-US" sz="2000" dirty="0" smtClean="0">
                <a:latin typeface="+mj-lt"/>
              </a:rPr>
              <a:t>replace glass pasteur pipettes with plastic</a:t>
            </a:r>
          </a:p>
          <a:p>
            <a:pPr lvl="1" eaLnBrk="1" hangingPunct="1"/>
            <a:r>
              <a:rPr lang="en-US" sz="2000" dirty="0" smtClean="0">
                <a:latin typeface="+mj-lt"/>
              </a:rPr>
              <a:t>Use alternatives to needles</a:t>
            </a:r>
          </a:p>
        </p:txBody>
      </p:sp>
      <p:sp>
        <p:nvSpPr>
          <p:cNvPr id="119813" name="Rectangle 2"/>
          <p:cNvSpPr>
            <a:spLocks noGrp="1" noChangeArrowheads="1"/>
          </p:cNvSpPr>
          <p:nvPr>
            <p:ph type="title" idx="4294967295"/>
          </p:nvPr>
        </p:nvSpPr>
        <p:spPr>
          <a:xfrm>
            <a:off x="0" y="152400"/>
            <a:ext cx="8382000" cy="914400"/>
          </a:xfrm>
        </p:spPr>
        <p:txBody>
          <a:bodyPr>
            <a:noAutofit/>
          </a:bodyPr>
          <a:lstStyle/>
          <a:p>
            <a:pPr algn="ctr" eaLnBrk="1" hangingPunct="1"/>
            <a:r>
              <a:rPr lang="en-US" sz="3200" b="1" dirty="0" smtClean="0"/>
              <a:t>Extra Precautions when Handling </a:t>
            </a:r>
            <a:r>
              <a:rPr lang="en-US" sz="3200" b="1" dirty="0"/>
              <a:t>S</a:t>
            </a:r>
            <a:r>
              <a:rPr lang="en-US" sz="3200" b="1" dirty="0" smtClean="0"/>
              <a:t>harps </a:t>
            </a:r>
          </a:p>
        </p:txBody>
      </p:sp>
      <p:pic>
        <p:nvPicPr>
          <p:cNvPr id="119815" name="Picture 4" descr="pointlok needle safety"/>
          <p:cNvPicPr>
            <a:picLocks noChangeAspect="1" noChangeArrowheads="1"/>
          </p:cNvPicPr>
          <p:nvPr/>
        </p:nvPicPr>
        <p:blipFill>
          <a:blip r:embed="rId3" cstate="screen"/>
          <a:srcRect/>
          <a:stretch>
            <a:fillRect/>
          </a:stretch>
        </p:blipFill>
        <p:spPr bwMode="auto">
          <a:xfrm>
            <a:off x="4285341" y="3485783"/>
            <a:ext cx="1828800" cy="1517650"/>
          </a:xfrm>
          <a:prstGeom prst="rect">
            <a:avLst/>
          </a:prstGeom>
          <a:noFill/>
          <a:ln w="9525">
            <a:noFill/>
            <a:miter lim="800000"/>
            <a:headEnd/>
            <a:tailEnd/>
          </a:ln>
        </p:spPr>
      </p:pic>
      <p:pic>
        <p:nvPicPr>
          <p:cNvPr id="119816" name="Picture 5" descr="IMG0063"/>
          <p:cNvPicPr>
            <a:picLocks noChangeAspect="1" noChangeArrowheads="1"/>
          </p:cNvPicPr>
          <p:nvPr/>
        </p:nvPicPr>
        <p:blipFill>
          <a:blip r:embed="rId4" cstate="screen"/>
          <a:srcRect/>
          <a:stretch>
            <a:fillRect/>
          </a:stretch>
        </p:blipFill>
        <p:spPr bwMode="auto">
          <a:xfrm>
            <a:off x="6324600" y="1219200"/>
            <a:ext cx="2362200" cy="2316163"/>
          </a:xfrm>
          <a:prstGeom prst="rect">
            <a:avLst/>
          </a:prstGeom>
          <a:noFill/>
          <a:ln w="9525">
            <a:noFill/>
            <a:miter lim="800000"/>
            <a:headEnd/>
            <a:tailEnd/>
          </a:ln>
        </p:spPr>
      </p:pic>
      <p:pic>
        <p:nvPicPr>
          <p:cNvPr id="119817" name="Picture 6" descr="IMG0066"/>
          <p:cNvPicPr>
            <a:picLocks noChangeAspect="1" noChangeArrowheads="1"/>
          </p:cNvPicPr>
          <p:nvPr/>
        </p:nvPicPr>
        <p:blipFill>
          <a:blip r:embed="rId5" cstate="screen"/>
          <a:srcRect/>
          <a:stretch>
            <a:fillRect/>
          </a:stretch>
        </p:blipFill>
        <p:spPr bwMode="auto">
          <a:xfrm>
            <a:off x="6400800" y="3810000"/>
            <a:ext cx="2244725" cy="2286000"/>
          </a:xfrm>
          <a:prstGeom prst="rect">
            <a:avLst/>
          </a:prstGeom>
          <a:noFill/>
          <a:ln w="9525">
            <a:noFill/>
            <a:miter lim="800000"/>
            <a:headEnd/>
            <a:tailEnd/>
          </a:ln>
        </p:spPr>
      </p:pic>
      <p:sp>
        <p:nvSpPr>
          <p:cNvPr id="9" name="TextBox 8"/>
          <p:cNvSpPr txBox="1"/>
          <p:nvPr/>
        </p:nvSpPr>
        <p:spPr>
          <a:xfrm>
            <a:off x="685800" y="3429000"/>
            <a:ext cx="3048000" cy="1631216"/>
          </a:xfrm>
          <a:prstGeom prst="rect">
            <a:avLst/>
          </a:prstGeom>
          <a:noFill/>
        </p:spPr>
        <p:txBody>
          <a:bodyPr wrap="square" rtlCol="0">
            <a:spAutoFit/>
          </a:bodyPr>
          <a:lstStyle/>
          <a:p>
            <a:r>
              <a:rPr lang="en-US" sz="2000" b="1" dirty="0" smtClean="0">
                <a:latin typeface="+mj-lt"/>
              </a:rPr>
              <a:t>DON’T</a:t>
            </a:r>
            <a:r>
              <a:rPr lang="en-US" sz="2000" dirty="0" smtClean="0">
                <a:latin typeface="+mj-lt"/>
              </a:rPr>
              <a:t> </a:t>
            </a:r>
            <a:r>
              <a:rPr lang="en-US" sz="2000" b="1" dirty="0" smtClean="0">
                <a:latin typeface="+mj-lt"/>
              </a:rPr>
              <a:t>recap</a:t>
            </a:r>
            <a:r>
              <a:rPr lang="en-US" sz="2000" dirty="0" smtClean="0">
                <a:latin typeface="+mj-lt"/>
              </a:rPr>
              <a:t> needles,</a:t>
            </a:r>
          </a:p>
          <a:p>
            <a:pPr lvl="1"/>
            <a:r>
              <a:rPr lang="en-US" sz="2000" dirty="0" smtClean="0">
                <a:latin typeface="+mj-lt"/>
              </a:rPr>
              <a:t>if you must recap, use one handed scoop method or a recapping device</a:t>
            </a:r>
          </a:p>
        </p:txBody>
      </p:sp>
      <p:sp>
        <p:nvSpPr>
          <p:cNvPr id="10" name="TextBox 9"/>
          <p:cNvSpPr txBox="1"/>
          <p:nvPr/>
        </p:nvSpPr>
        <p:spPr>
          <a:xfrm>
            <a:off x="533399" y="5060216"/>
            <a:ext cx="5635171" cy="1261884"/>
          </a:xfrm>
          <a:prstGeom prst="rect">
            <a:avLst/>
          </a:prstGeom>
          <a:noFill/>
        </p:spPr>
        <p:txBody>
          <a:bodyPr wrap="square" rtlCol="0">
            <a:spAutoFit/>
          </a:bodyPr>
          <a:lstStyle/>
          <a:p>
            <a:pPr lvl="1"/>
            <a:endParaRPr lang="en-US" sz="1600" b="1" dirty="0" smtClean="0"/>
          </a:p>
          <a:p>
            <a:r>
              <a:rPr lang="en-US" sz="2000" b="1" dirty="0" smtClean="0">
                <a:latin typeface="+mj-lt"/>
              </a:rPr>
              <a:t>Immediately place used sharps into the appropriate sharps waste container.</a:t>
            </a:r>
          </a:p>
          <a:p>
            <a:endParaRPr lang="en-US" sz="2000" b="1" dirty="0"/>
          </a:p>
        </p:txBody>
      </p:sp>
    </p:spTree>
    <p:extLst>
      <p:ext uri="{BB962C8B-B14F-4D97-AF65-F5344CB8AC3E}">
        <p14:creationId xmlns:p14="http://schemas.microsoft.com/office/powerpoint/2010/main" val="212503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a:xfrm>
            <a:off x="685800" y="228600"/>
            <a:ext cx="7696200" cy="1143000"/>
          </a:xfrm>
        </p:spPr>
        <p:txBody>
          <a:bodyPr>
            <a:normAutofit/>
          </a:bodyPr>
          <a:lstStyle/>
          <a:p>
            <a:pPr algn="ctr" eaLnBrk="1" hangingPunct="1"/>
            <a:r>
              <a:rPr lang="en-US" sz="3600" b="1" dirty="0" smtClean="0"/>
              <a:t>Guidelines/Regulations</a:t>
            </a:r>
          </a:p>
        </p:txBody>
      </p:sp>
      <p:sp>
        <p:nvSpPr>
          <p:cNvPr id="91142" name="Rectangle 3"/>
          <p:cNvSpPr>
            <a:spLocks noGrp="1" noChangeArrowheads="1"/>
          </p:cNvSpPr>
          <p:nvPr>
            <p:ph idx="1"/>
          </p:nvPr>
        </p:nvSpPr>
        <p:spPr>
          <a:xfrm>
            <a:off x="478971" y="1240971"/>
            <a:ext cx="8200571" cy="4724400"/>
          </a:xfrm>
        </p:spPr>
        <p:txBody>
          <a:bodyPr>
            <a:noAutofit/>
          </a:bodyPr>
          <a:lstStyle/>
          <a:p>
            <a:pPr marL="0" indent="0" eaLnBrk="1" hangingPunct="1">
              <a:lnSpc>
                <a:spcPct val="80000"/>
              </a:lnSpc>
              <a:buNone/>
            </a:pPr>
            <a:r>
              <a:rPr lang="en-US" sz="2400" dirty="0">
                <a:latin typeface="+mj-lt"/>
              </a:rPr>
              <a:t>G</a:t>
            </a:r>
            <a:r>
              <a:rPr lang="en-US" sz="2400" dirty="0" smtClean="0">
                <a:latin typeface="+mj-lt"/>
              </a:rPr>
              <a:t>uidelines and regulations that apply to research involving infectious materials:</a:t>
            </a:r>
          </a:p>
          <a:p>
            <a:pPr marL="0" indent="0" eaLnBrk="1" hangingPunct="1">
              <a:lnSpc>
                <a:spcPct val="80000"/>
              </a:lnSpc>
              <a:buNone/>
            </a:pPr>
            <a:endParaRPr lang="en-US" sz="2400" dirty="0" smtClean="0">
              <a:latin typeface="+mj-lt"/>
            </a:endParaRPr>
          </a:p>
          <a:p>
            <a:pPr eaLnBrk="1" hangingPunct="1">
              <a:lnSpc>
                <a:spcPct val="80000"/>
              </a:lnSpc>
            </a:pPr>
            <a:r>
              <a:rPr lang="en-US" sz="2400" b="1" u="sng" dirty="0" smtClean="0">
                <a:latin typeface="+mj-lt"/>
              </a:rPr>
              <a:t>CDC</a:t>
            </a:r>
            <a:r>
              <a:rPr lang="en-US" sz="2400" dirty="0" smtClean="0">
                <a:latin typeface="+mj-lt"/>
              </a:rPr>
              <a:t> Biosafety for Microbiological and Biomedical Laboratories, 5</a:t>
            </a:r>
            <a:r>
              <a:rPr lang="en-US" sz="2400" baseline="30000" dirty="0" smtClean="0">
                <a:latin typeface="+mj-lt"/>
              </a:rPr>
              <a:t>th</a:t>
            </a:r>
            <a:r>
              <a:rPr lang="en-US" sz="2400" dirty="0" smtClean="0">
                <a:latin typeface="+mj-lt"/>
              </a:rPr>
              <a:t> ed.</a:t>
            </a:r>
          </a:p>
          <a:p>
            <a:pPr eaLnBrk="1" hangingPunct="1">
              <a:lnSpc>
                <a:spcPct val="80000"/>
              </a:lnSpc>
            </a:pPr>
            <a:r>
              <a:rPr lang="en-US" sz="2400" b="1" u="sng" dirty="0" smtClean="0">
                <a:latin typeface="+mj-lt"/>
              </a:rPr>
              <a:t>NIH</a:t>
            </a:r>
            <a:r>
              <a:rPr lang="en-US" sz="2400" dirty="0" smtClean="0">
                <a:latin typeface="+mj-lt"/>
              </a:rPr>
              <a:t> Guidelines for Research Involving Recombinant DNA Molecules</a:t>
            </a:r>
          </a:p>
          <a:p>
            <a:pPr eaLnBrk="1" hangingPunct="1">
              <a:lnSpc>
                <a:spcPct val="80000"/>
              </a:lnSpc>
            </a:pPr>
            <a:r>
              <a:rPr lang="en-US" sz="2400" b="1" u="sng" dirty="0" smtClean="0">
                <a:latin typeface="+mj-lt"/>
              </a:rPr>
              <a:t>OSHA</a:t>
            </a:r>
            <a:r>
              <a:rPr lang="en-US" sz="2400" dirty="0" smtClean="0">
                <a:latin typeface="+mj-lt"/>
              </a:rPr>
              <a:t> Bloodborne Pathogen Standard</a:t>
            </a:r>
          </a:p>
          <a:p>
            <a:pPr eaLnBrk="1" hangingPunct="1">
              <a:lnSpc>
                <a:spcPct val="80000"/>
              </a:lnSpc>
            </a:pPr>
            <a:r>
              <a:rPr lang="en-US" sz="2400" dirty="0" smtClean="0">
                <a:latin typeface="+mj-lt"/>
              </a:rPr>
              <a:t>Massachusetts Biological Waste Regulations</a:t>
            </a:r>
          </a:p>
          <a:p>
            <a:pPr eaLnBrk="1" hangingPunct="1">
              <a:lnSpc>
                <a:spcPct val="80000"/>
              </a:lnSpc>
            </a:pPr>
            <a:r>
              <a:rPr lang="en-US" sz="2400" dirty="0" smtClean="0">
                <a:latin typeface="+mj-lt"/>
              </a:rPr>
              <a:t>CDC/USDA Select Agent Regulations</a:t>
            </a:r>
          </a:p>
          <a:p>
            <a:pPr eaLnBrk="1" hangingPunct="1">
              <a:lnSpc>
                <a:spcPct val="80000"/>
              </a:lnSpc>
              <a:spcBef>
                <a:spcPct val="30000"/>
              </a:spcBef>
            </a:pPr>
            <a:r>
              <a:rPr lang="en-US" altLang="en-US" sz="2400" dirty="0" smtClean="0">
                <a:latin typeface="+mj-lt"/>
              </a:rPr>
              <a:t>US Dept. of Transportation (</a:t>
            </a:r>
            <a:r>
              <a:rPr lang="en-US" altLang="en-US" sz="2400" b="1" u="sng" dirty="0" smtClean="0">
                <a:latin typeface="+mj-lt"/>
              </a:rPr>
              <a:t>DOT</a:t>
            </a:r>
            <a:r>
              <a:rPr lang="en-US" altLang="en-US" sz="2400" dirty="0" smtClean="0">
                <a:latin typeface="+mj-lt"/>
              </a:rPr>
              <a:t>)</a:t>
            </a:r>
          </a:p>
          <a:p>
            <a:pPr eaLnBrk="1" hangingPunct="1">
              <a:lnSpc>
                <a:spcPct val="80000"/>
              </a:lnSpc>
              <a:spcBef>
                <a:spcPct val="30000"/>
              </a:spcBef>
            </a:pPr>
            <a:r>
              <a:rPr lang="en-US" altLang="en-US" sz="2400" dirty="0" smtClean="0">
                <a:latin typeface="+mj-lt"/>
              </a:rPr>
              <a:t>International Air Transport Association (</a:t>
            </a:r>
            <a:r>
              <a:rPr lang="en-US" altLang="en-US" sz="2400" b="1" u="sng" dirty="0" smtClean="0">
                <a:latin typeface="+mj-lt"/>
              </a:rPr>
              <a:t>IATA</a:t>
            </a:r>
            <a:r>
              <a:rPr lang="en-US" altLang="en-US" sz="2400" dirty="0" smtClean="0">
                <a:latin typeface="+mj-lt"/>
              </a:rPr>
              <a:t>) Dangerous Goods Regulations</a:t>
            </a:r>
          </a:p>
        </p:txBody>
      </p:sp>
    </p:spTree>
    <p:extLst>
      <p:ext uri="{BB962C8B-B14F-4D97-AF65-F5344CB8AC3E}">
        <p14:creationId xmlns:p14="http://schemas.microsoft.com/office/powerpoint/2010/main" val="1238215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228600"/>
            <a:ext cx="8077200" cy="838200"/>
          </a:xfrm>
        </p:spPr>
        <p:txBody>
          <a:bodyPr>
            <a:noAutofit/>
          </a:bodyPr>
          <a:lstStyle/>
          <a:p>
            <a:pPr algn="ctr" eaLnBrk="1" hangingPunct="1"/>
            <a:r>
              <a:rPr lang="en-US" sz="3600" b="1" dirty="0" smtClean="0"/>
              <a:t>Standard Practices – Aerosol Control </a:t>
            </a:r>
          </a:p>
        </p:txBody>
      </p:sp>
      <p:sp>
        <p:nvSpPr>
          <p:cNvPr id="33795" name="Text Placeholder 2"/>
          <p:cNvSpPr>
            <a:spLocks noGrp="1"/>
          </p:cNvSpPr>
          <p:nvPr>
            <p:ph type="body" sz="half" idx="1"/>
          </p:nvPr>
        </p:nvSpPr>
        <p:spPr>
          <a:xfrm>
            <a:off x="304800" y="1371600"/>
            <a:ext cx="8418286" cy="2743200"/>
          </a:xfrm>
        </p:spPr>
        <p:txBody>
          <a:bodyPr rtlCol="0">
            <a:noAutofit/>
          </a:bodyPr>
          <a:lstStyle/>
          <a:p>
            <a:pPr>
              <a:buNone/>
              <a:defRPr/>
            </a:pPr>
            <a:r>
              <a:rPr lang="en-US" sz="2400" dirty="0" smtClean="0">
                <a:latin typeface="+mj-lt"/>
              </a:rPr>
              <a:t>	Aerosol exposure requires increased biosafety levels. Aerosols are microscopic particulate droplets caused when the surface of a liquid is disturbed.  Due to their small size they can remain suspended in the air for minutes and can be inhaled deeply into lungs past primary mucosal barriers. </a:t>
            </a:r>
          </a:p>
        </p:txBody>
      </p:sp>
      <p:pic>
        <p:nvPicPr>
          <p:cNvPr id="252930" name="Picture 2" descr="http://www.ourkarnataka.com/images/others/tb08.jpg"/>
          <p:cNvPicPr>
            <a:picLocks noChangeAspect="1" noChangeArrowheads="1"/>
          </p:cNvPicPr>
          <p:nvPr/>
        </p:nvPicPr>
        <p:blipFill>
          <a:blip r:embed="rId3" cstate="print"/>
          <a:srcRect/>
          <a:stretch>
            <a:fillRect/>
          </a:stretch>
        </p:blipFill>
        <p:spPr bwMode="auto">
          <a:xfrm>
            <a:off x="4738945" y="3775527"/>
            <a:ext cx="3984141" cy="2455978"/>
          </a:xfrm>
          <a:prstGeom prst="rect">
            <a:avLst/>
          </a:prstGeom>
          <a:noFill/>
        </p:spPr>
      </p:pic>
      <p:pic>
        <p:nvPicPr>
          <p:cNvPr id="252932" name="Picture 4" descr="http://www.americanallergysupply.com/images/sneeze.jpg"/>
          <p:cNvPicPr>
            <a:picLocks noChangeAspect="1" noChangeArrowheads="1"/>
          </p:cNvPicPr>
          <p:nvPr/>
        </p:nvPicPr>
        <p:blipFill>
          <a:blip r:embed="rId4" cstate="print"/>
          <a:srcRect/>
          <a:stretch>
            <a:fillRect/>
          </a:stretch>
        </p:blipFill>
        <p:spPr bwMode="auto">
          <a:xfrm>
            <a:off x="488834" y="3614057"/>
            <a:ext cx="4087206" cy="2778919"/>
          </a:xfrm>
          <a:prstGeom prst="rect">
            <a:avLst/>
          </a:prstGeom>
          <a:noFill/>
        </p:spPr>
      </p:pic>
    </p:spTree>
    <p:extLst>
      <p:ext uri="{BB962C8B-B14F-4D97-AF65-F5344CB8AC3E}">
        <p14:creationId xmlns:p14="http://schemas.microsoft.com/office/powerpoint/2010/main" val="580409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Grp="1" noChangeArrowheads="1"/>
          </p:cNvSpPr>
          <p:nvPr>
            <p:ph idx="1"/>
          </p:nvPr>
        </p:nvSpPr>
        <p:spPr>
          <a:xfrm>
            <a:off x="381000" y="359228"/>
            <a:ext cx="8001000" cy="762000"/>
          </a:xfrm>
        </p:spPr>
        <p:txBody>
          <a:bodyPr>
            <a:noAutofit/>
          </a:bodyPr>
          <a:lstStyle/>
          <a:p>
            <a:pPr marL="0" indent="0" algn="ctr">
              <a:buNone/>
            </a:pPr>
            <a:r>
              <a:rPr lang="en-US" sz="3600" b="1" dirty="0" smtClean="0">
                <a:solidFill>
                  <a:schemeClr val="bg1"/>
                </a:solidFill>
                <a:latin typeface="+mj-lt"/>
              </a:rPr>
              <a:t>Aerosol Control</a:t>
            </a:r>
          </a:p>
        </p:txBody>
      </p:sp>
      <p:sp>
        <p:nvSpPr>
          <p:cNvPr id="6" name="TextBox 5"/>
          <p:cNvSpPr txBox="1"/>
          <p:nvPr/>
        </p:nvSpPr>
        <p:spPr>
          <a:xfrm>
            <a:off x="3875314" y="15240"/>
            <a:ext cx="4811486" cy="4093428"/>
          </a:xfrm>
          <a:prstGeom prst="rect">
            <a:avLst/>
          </a:prstGeom>
          <a:noFill/>
        </p:spPr>
        <p:txBody>
          <a:bodyPr wrap="square" rtlCol="0">
            <a:spAutoFit/>
          </a:bodyPr>
          <a:lstStyle/>
          <a:p>
            <a:r>
              <a:rPr lang="en-US" sz="2400" dirty="0" smtClean="0">
                <a:latin typeface="+mj-lt"/>
              </a:rPr>
              <a:t>Avoid exposure to droplets/aerosols by working in a biosafety cabinet (BSC). </a:t>
            </a:r>
          </a:p>
          <a:p>
            <a:endParaRPr lang="en-US" sz="2400" dirty="0" smtClean="0">
              <a:latin typeface="+mj-lt"/>
            </a:endParaRPr>
          </a:p>
          <a:p>
            <a:pPr lvl="0"/>
            <a:r>
              <a:rPr lang="en-US" sz="2400" dirty="0" smtClean="0">
                <a:latin typeface="+mj-lt"/>
              </a:rPr>
              <a:t>Eye and face protection (safety glasses, face shield or other splatter guard) should be used for anticipated splashes or sprays  and when BL2 materials are handled outside the biosafety cabinet.  </a:t>
            </a:r>
          </a:p>
          <a:p>
            <a:endParaRPr lang="en-US" sz="2000" dirty="0"/>
          </a:p>
        </p:txBody>
      </p:sp>
      <p:pic>
        <p:nvPicPr>
          <p:cNvPr id="9" name="Picture 8" descr="IMG_0267.JPG"/>
          <p:cNvPicPr>
            <a:picLocks noChangeAspect="1"/>
          </p:cNvPicPr>
          <p:nvPr/>
        </p:nvPicPr>
        <p:blipFill>
          <a:blip r:embed="rId3" cstate="print"/>
          <a:stretch>
            <a:fillRect/>
          </a:stretch>
        </p:blipFill>
        <p:spPr>
          <a:xfrm>
            <a:off x="5141686" y="3897538"/>
            <a:ext cx="3240314" cy="2430236"/>
          </a:xfrm>
          <a:prstGeom prst="rect">
            <a:avLst/>
          </a:prstGeom>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904" b="16894"/>
          <a:stretch/>
        </p:blipFill>
        <p:spPr bwMode="auto">
          <a:xfrm rot="5400000">
            <a:off x="60432" y="1873596"/>
            <a:ext cx="3806371" cy="296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4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srcRect/>
          <a:stretch>
            <a:fillRect/>
          </a:stretch>
        </p:blipFill>
        <p:spPr bwMode="auto">
          <a:xfrm>
            <a:off x="0" y="2259271"/>
            <a:ext cx="3247572" cy="4686652"/>
          </a:xfrm>
          <a:prstGeom prst="rect">
            <a:avLst/>
          </a:prstGeom>
          <a:noFill/>
          <a:ln w="9525">
            <a:noFill/>
            <a:miter lim="800000"/>
            <a:headEnd/>
            <a:tailEnd/>
          </a:ln>
        </p:spPr>
      </p:pic>
      <p:sp>
        <p:nvSpPr>
          <p:cNvPr id="3" name="TextBox 2"/>
          <p:cNvSpPr txBox="1"/>
          <p:nvPr/>
        </p:nvSpPr>
        <p:spPr>
          <a:xfrm>
            <a:off x="1066800" y="315685"/>
            <a:ext cx="7086600" cy="646331"/>
          </a:xfrm>
          <a:prstGeom prst="rect">
            <a:avLst/>
          </a:prstGeom>
          <a:noFill/>
        </p:spPr>
        <p:txBody>
          <a:bodyPr wrap="square" rtlCol="0">
            <a:spAutoFit/>
          </a:bodyPr>
          <a:lstStyle/>
          <a:p>
            <a:pPr algn="ctr"/>
            <a:r>
              <a:rPr lang="en-US" sz="3600" b="1" dirty="0" smtClean="0">
                <a:solidFill>
                  <a:schemeClr val="bg1"/>
                </a:solidFill>
                <a:latin typeface="+mj-lt"/>
              </a:rPr>
              <a:t>Biosafety Cabinets</a:t>
            </a:r>
          </a:p>
        </p:txBody>
      </p:sp>
      <p:sp>
        <p:nvSpPr>
          <p:cNvPr id="6" name="TextBox 5"/>
          <p:cNvSpPr txBox="1"/>
          <p:nvPr/>
        </p:nvSpPr>
        <p:spPr>
          <a:xfrm>
            <a:off x="304800" y="405531"/>
            <a:ext cx="8458200" cy="2047341"/>
          </a:xfrm>
          <a:prstGeom prst="rect">
            <a:avLst/>
          </a:prstGeom>
          <a:noFill/>
        </p:spPr>
        <p:txBody>
          <a:bodyPr wrap="square" rtlCol="0">
            <a:normAutofit/>
          </a:bodyPr>
          <a:lstStyle/>
          <a:p>
            <a:r>
              <a:rPr lang="en-US" sz="2400" dirty="0" smtClean="0">
                <a:latin typeface="+mj-lt"/>
              </a:rPr>
              <a:t>Biosafety Cabinets (BSCs) protect you, the environment, and the materials you are using.  </a:t>
            </a:r>
            <a:r>
              <a:rPr lang="en-US" sz="2400" dirty="0">
                <a:latin typeface="+mj-lt"/>
              </a:rPr>
              <a:t>C</a:t>
            </a:r>
            <a:r>
              <a:rPr lang="en-US" sz="2400" dirty="0" smtClean="0">
                <a:latin typeface="+mj-lt"/>
              </a:rPr>
              <a:t>ontaminated air is passed through a high efficiency particulate air (HEPA) filter and the filtered air is blown onto the work surface or re-circulated out of the cabinet back into the lab.  </a:t>
            </a:r>
          </a:p>
        </p:txBody>
      </p:sp>
      <p:sp>
        <p:nvSpPr>
          <p:cNvPr id="13" name="TextBox 12"/>
          <p:cNvSpPr txBox="1"/>
          <p:nvPr/>
        </p:nvSpPr>
        <p:spPr>
          <a:xfrm>
            <a:off x="2256971" y="3506450"/>
            <a:ext cx="990600" cy="338554"/>
          </a:xfrm>
          <a:prstGeom prst="rect">
            <a:avLst/>
          </a:prstGeom>
          <a:noFill/>
        </p:spPr>
        <p:txBody>
          <a:bodyPr wrap="square" rtlCol="0">
            <a:spAutoFit/>
          </a:bodyPr>
          <a:lstStyle/>
          <a:p>
            <a:r>
              <a:rPr lang="en-US" sz="1600" b="1" dirty="0" smtClean="0"/>
              <a:t>Air flow</a:t>
            </a:r>
            <a:endParaRPr lang="en-US" sz="1600" b="1" dirty="0"/>
          </a:p>
        </p:txBody>
      </p:sp>
      <p:sp>
        <p:nvSpPr>
          <p:cNvPr id="11" name="Rectangle 10"/>
          <p:cNvSpPr/>
          <p:nvPr/>
        </p:nvSpPr>
        <p:spPr>
          <a:xfrm>
            <a:off x="3247571" y="2976165"/>
            <a:ext cx="5515429" cy="3416320"/>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mj-lt"/>
              </a:rPr>
              <a:t>Never use toxic or highly volatile chemicals in a biosafety cabinet that re-circulates air into the room</a:t>
            </a:r>
            <a:r>
              <a:rPr lang="en-US" sz="2400" dirty="0" smtClean="0">
                <a:latin typeface="+mj-lt"/>
              </a:rPr>
              <a:t>.</a:t>
            </a:r>
          </a:p>
          <a:p>
            <a:pPr marL="342900" indent="-342900">
              <a:buFont typeface="Arial" panose="020B0604020202020204" pitchFamily="34" charset="0"/>
              <a:buChar char="•"/>
            </a:pPr>
            <a:r>
              <a:rPr lang="en-US" sz="2400" b="1" dirty="0" smtClean="0">
                <a:latin typeface="+mj-lt"/>
              </a:rPr>
              <a:t>Open flames and heat sources affect the air flow with in the cabinet and can compromise the protection offered and the sterility of your work.  Open flames / Bunsen burners should not be used in a BSC</a:t>
            </a:r>
            <a:r>
              <a:rPr lang="en-US" sz="2400" b="1" dirty="0" smtClean="0"/>
              <a:t>.</a:t>
            </a:r>
          </a:p>
        </p:txBody>
      </p:sp>
    </p:spTree>
    <p:custDataLst>
      <p:tags r:id="rId1"/>
    </p:custDataLst>
    <p:extLst>
      <p:ext uri="{BB962C8B-B14F-4D97-AF65-F5344CB8AC3E}">
        <p14:creationId xmlns:p14="http://schemas.microsoft.com/office/powerpoint/2010/main" val="226335266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133600" y="312057"/>
            <a:ext cx="4800600" cy="762000"/>
          </a:xfrm>
        </p:spPr>
        <p:txBody>
          <a:bodyPr>
            <a:normAutofit/>
          </a:bodyPr>
          <a:lstStyle/>
          <a:p>
            <a:pPr algn="ctr" eaLnBrk="1" hangingPunct="1">
              <a:tabLst>
                <a:tab pos="2568575" algn="l"/>
              </a:tabLst>
            </a:pPr>
            <a:r>
              <a:rPr lang="en-US" sz="3600" b="1" dirty="0" smtClean="0"/>
              <a:t>Working in a BSC</a:t>
            </a:r>
          </a:p>
        </p:txBody>
      </p:sp>
      <p:sp>
        <p:nvSpPr>
          <p:cNvPr id="98307" name="Rectangle 3"/>
          <p:cNvSpPr>
            <a:spLocks noGrp="1" noChangeArrowheads="1"/>
          </p:cNvSpPr>
          <p:nvPr>
            <p:ph idx="1"/>
          </p:nvPr>
        </p:nvSpPr>
        <p:spPr>
          <a:xfrm>
            <a:off x="232229" y="1233715"/>
            <a:ext cx="8287657" cy="2286000"/>
          </a:xfrm>
        </p:spPr>
        <p:txBody>
          <a:bodyPr>
            <a:noAutofit/>
          </a:bodyPr>
          <a:lstStyle/>
          <a:p>
            <a:pPr marL="630237" lvl="2" indent="-342900"/>
            <a:r>
              <a:rPr lang="en-US" sz="2000" b="1" dirty="0" smtClean="0">
                <a:latin typeface="+mj-lt"/>
              </a:rPr>
              <a:t>Turn on the cabinet before work and let the fan run for at least 5 minutes.</a:t>
            </a:r>
          </a:p>
          <a:p>
            <a:pPr marL="688975" lvl="2" indent="-401638"/>
            <a:r>
              <a:rPr lang="en-US" sz="2000" b="1" dirty="0" smtClean="0">
                <a:latin typeface="+mj-lt"/>
              </a:rPr>
              <a:t>Wipe down cabinet with 70% ethyl alcohol (EtOH) before and after use. </a:t>
            </a:r>
          </a:p>
          <a:p>
            <a:pPr marL="688975" lvl="2" indent="-401638"/>
            <a:r>
              <a:rPr lang="en-US" sz="2000" b="1" dirty="0" smtClean="0">
                <a:latin typeface="+mj-lt"/>
              </a:rPr>
              <a:t>Wipe materials with 70% EtOH before bringing them into the cabinet.</a:t>
            </a:r>
          </a:p>
          <a:p>
            <a:pPr marL="688975" lvl="2" indent="-401638"/>
            <a:r>
              <a:rPr lang="en-US" sz="2000" b="1" dirty="0" smtClean="0">
                <a:latin typeface="+mj-lt"/>
              </a:rPr>
              <a:t>Work from the clean to dirty side of the cabinet.</a:t>
            </a:r>
          </a:p>
          <a:p>
            <a:pPr marL="688975" lvl="2" indent="-401638"/>
            <a:r>
              <a:rPr lang="en-US" sz="2000" b="1" dirty="0" smtClean="0">
                <a:latin typeface="+mj-lt"/>
              </a:rPr>
              <a:t>To reduce the disruption of airflow </a:t>
            </a:r>
          </a:p>
          <a:p>
            <a:pPr marL="1146175" lvl="3" indent="-401638"/>
            <a:r>
              <a:rPr lang="en-US" sz="1800" dirty="0" smtClean="0">
                <a:latin typeface="+mj-lt"/>
              </a:rPr>
              <a:t>Minimize sweeping in and out hand/arm motions.</a:t>
            </a:r>
          </a:p>
          <a:p>
            <a:pPr marL="1146175" lvl="3" indent="-401638"/>
            <a:r>
              <a:rPr lang="en-US" sz="1800" dirty="0" smtClean="0">
                <a:latin typeface="+mj-lt"/>
              </a:rPr>
              <a:t>Restrict foot traffic where BSCs are located.</a:t>
            </a:r>
          </a:p>
          <a:p>
            <a:pPr marL="1146175" lvl="3" indent="-401638"/>
            <a:r>
              <a:rPr lang="en-US" sz="1800" dirty="0" smtClean="0">
                <a:latin typeface="+mj-lt"/>
              </a:rPr>
              <a:t>Restrict the use of open flames in the BSC.</a:t>
            </a:r>
          </a:p>
          <a:p>
            <a:pPr marL="744537" lvl="3" indent="0">
              <a:buNone/>
            </a:pPr>
            <a:endParaRPr lang="en-US" sz="1800" dirty="0" smtClean="0">
              <a:latin typeface="+mj-lt"/>
            </a:endParaRPr>
          </a:p>
          <a:p>
            <a:pPr marL="688975" lvl="2" indent="-401638"/>
            <a:r>
              <a:rPr lang="en-US" sz="2000" b="1" dirty="0" smtClean="0">
                <a:latin typeface="+mj-lt"/>
              </a:rPr>
              <a:t>Ultraviolet light should not be used as primary decontamination measure.</a:t>
            </a:r>
          </a:p>
          <a:p>
            <a:pPr marL="688975" lvl="2" indent="-401638">
              <a:buFont typeface="Arial" pitchFamily="34" charset="0"/>
              <a:buChar char="•"/>
            </a:pPr>
            <a:r>
              <a:rPr lang="en-US" sz="2000" b="1" dirty="0" smtClean="0">
                <a:latin typeface="+mj-lt"/>
              </a:rPr>
              <a:t>Bleach can be used in the BSC for a stronger decontamination, follow with a 70% </a:t>
            </a:r>
            <a:r>
              <a:rPr lang="en-US" sz="2000" b="1" dirty="0" err="1" smtClean="0">
                <a:latin typeface="+mj-lt"/>
              </a:rPr>
              <a:t>EtOH</a:t>
            </a:r>
            <a:r>
              <a:rPr lang="en-US" sz="2000" b="1" dirty="0" smtClean="0">
                <a:latin typeface="+mj-lt"/>
              </a:rPr>
              <a:t> rinse to remove residue that may stain the steel.</a:t>
            </a:r>
          </a:p>
          <a:p>
            <a:pPr marL="688975" lvl="2" indent="-401638"/>
            <a:endParaRPr lang="en-US" sz="1800" dirty="0" smtClean="0">
              <a:latin typeface="+mj-lt"/>
            </a:endParaRPr>
          </a:p>
        </p:txBody>
      </p:sp>
    </p:spTree>
    <p:extLst>
      <p:ext uri="{BB962C8B-B14F-4D97-AF65-F5344CB8AC3E}">
        <p14:creationId xmlns:p14="http://schemas.microsoft.com/office/powerpoint/2010/main" val="1027238870"/>
      </p:ext>
    </p:extLst>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235858"/>
            <a:ext cx="8077200" cy="990600"/>
          </a:xfrm>
        </p:spPr>
        <p:txBody>
          <a:bodyPr>
            <a:noAutofit/>
          </a:bodyPr>
          <a:lstStyle/>
          <a:p>
            <a:pPr algn="ctr" eaLnBrk="1" hangingPunct="1"/>
            <a:r>
              <a:rPr lang="en-US" sz="3600" b="1" dirty="0" smtClean="0"/>
              <a:t>Biosafety Cabinet Set-up</a:t>
            </a:r>
          </a:p>
        </p:txBody>
      </p:sp>
      <p:graphicFrame>
        <p:nvGraphicFramePr>
          <p:cNvPr id="266243" name="Object 4"/>
          <p:cNvGraphicFramePr>
            <a:graphicFrameLocks noChangeAspect="1"/>
          </p:cNvGraphicFramePr>
          <p:nvPr/>
        </p:nvGraphicFramePr>
        <p:xfrm>
          <a:off x="381000" y="1828800"/>
          <a:ext cx="8389388" cy="4586288"/>
        </p:xfrm>
        <a:graphic>
          <a:graphicData uri="http://schemas.openxmlformats.org/presentationml/2006/ole">
            <mc:AlternateContent xmlns:mc="http://schemas.openxmlformats.org/markup-compatibility/2006">
              <mc:Choice xmlns:v="urn:schemas-microsoft-com:vml" Requires="v">
                <p:oleObj spid="_x0000_s9250" name="Clip" r:id="rId4" imgW="13695238" imgH="6257143" progId="">
                  <p:embed/>
                </p:oleObj>
              </mc:Choice>
              <mc:Fallback>
                <p:oleObj name="Clip" r:id="rId4" imgW="13695238" imgH="62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8800"/>
                        <a:ext cx="8389388" cy="4586288"/>
                      </a:xfrm>
                      <a:prstGeom prst="rect">
                        <a:avLst/>
                      </a:prstGeom>
                      <a:noFill/>
                      <a:ln w="15875">
                        <a:solidFill>
                          <a:schemeClr val="tx1"/>
                        </a:solidFill>
                        <a:miter lim="800000"/>
                        <a:headEnd/>
                        <a:tailEnd/>
                      </a:ln>
                      <a:effectLst>
                        <a:outerShdw dist="107763" dir="2700000" algn="ctr" rotWithShape="0">
                          <a:schemeClr val="tx2"/>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6" name="TextBox 5"/>
          <p:cNvSpPr txBox="1"/>
          <p:nvPr/>
        </p:nvSpPr>
        <p:spPr>
          <a:xfrm>
            <a:off x="533400" y="2057400"/>
            <a:ext cx="7924800" cy="369332"/>
          </a:xfrm>
          <a:prstGeom prst="rect">
            <a:avLst/>
          </a:prstGeom>
          <a:noFill/>
        </p:spPr>
        <p:txBody>
          <a:bodyPr wrap="square" rtlCol="0">
            <a:spAutoFit/>
          </a:bodyPr>
          <a:lstStyle/>
          <a:p>
            <a:r>
              <a:rPr lang="en-US" dirty="0" smtClean="0"/>
              <a:t>Clean  </a:t>
            </a:r>
            <a:r>
              <a:rPr lang="en-US" dirty="0" smtClean="0">
                <a:sym typeface="Wingdings" pitchFamily="2" charset="2"/>
              </a:rPr>
              <a:t>                                    Working                    Dirty  </a:t>
            </a:r>
            <a:endParaRPr lang="en-US" dirty="0"/>
          </a:p>
        </p:txBody>
      </p:sp>
    </p:spTree>
    <p:extLst>
      <p:ext uri="{BB962C8B-B14F-4D97-AF65-F5344CB8AC3E}">
        <p14:creationId xmlns:p14="http://schemas.microsoft.com/office/powerpoint/2010/main" val="475075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5143" y="152400"/>
            <a:ext cx="8882743" cy="1020762"/>
          </a:xfrm>
        </p:spPr>
        <p:txBody>
          <a:bodyPr>
            <a:noAutofit/>
          </a:bodyPr>
          <a:lstStyle/>
          <a:p>
            <a:pPr algn="ctr"/>
            <a:r>
              <a:rPr lang="en-US" sz="3200" b="1" dirty="0" smtClean="0"/>
              <a:t>Standard Practices  - Good Housekeeping</a:t>
            </a:r>
            <a:endParaRPr lang="en-US" sz="3200" b="1" dirty="0"/>
          </a:p>
        </p:txBody>
      </p:sp>
      <p:sp>
        <p:nvSpPr>
          <p:cNvPr id="36867" name="Rectangle 3"/>
          <p:cNvSpPr>
            <a:spLocks noGrp="1" noChangeArrowheads="1"/>
          </p:cNvSpPr>
          <p:nvPr>
            <p:ph idx="1"/>
          </p:nvPr>
        </p:nvSpPr>
        <p:spPr>
          <a:xfrm>
            <a:off x="304800" y="1205819"/>
            <a:ext cx="8382000" cy="4141788"/>
          </a:xfrm>
        </p:spPr>
        <p:txBody>
          <a:bodyPr>
            <a:noAutofit/>
          </a:bodyPr>
          <a:lstStyle/>
          <a:p>
            <a:r>
              <a:rPr lang="en-US" sz="2400" dirty="0">
                <a:latin typeface="+mj-lt"/>
              </a:rPr>
              <a:t>Clean and decontaminate all equipment and work surfaces </a:t>
            </a:r>
            <a:r>
              <a:rPr lang="en-US" sz="2400" dirty="0" smtClean="0">
                <a:latin typeface="+mj-lt"/>
              </a:rPr>
              <a:t>daily and especially if they have </a:t>
            </a:r>
            <a:r>
              <a:rPr lang="en-US" sz="2400" dirty="0">
                <a:latin typeface="+mj-lt"/>
              </a:rPr>
              <a:t>been contaminated with </a:t>
            </a:r>
            <a:r>
              <a:rPr lang="en-US" sz="2400" dirty="0" smtClean="0">
                <a:latin typeface="+mj-lt"/>
              </a:rPr>
              <a:t>blood, </a:t>
            </a:r>
            <a:r>
              <a:rPr lang="en-US" sz="2400" dirty="0">
                <a:latin typeface="+mj-lt"/>
              </a:rPr>
              <a:t>human </a:t>
            </a:r>
            <a:r>
              <a:rPr lang="en-US" sz="2400" dirty="0" smtClean="0">
                <a:latin typeface="+mj-lt"/>
              </a:rPr>
              <a:t>or NHP materials, rDNA, or infectious materials. </a:t>
            </a:r>
            <a:endParaRPr lang="en-US" sz="2400" dirty="0">
              <a:latin typeface="+mj-lt"/>
            </a:endParaRPr>
          </a:p>
          <a:p>
            <a:r>
              <a:rPr lang="en-US" sz="2400" dirty="0" smtClean="0">
                <a:latin typeface="+mj-lt"/>
              </a:rPr>
              <a:t>Inspect </a:t>
            </a:r>
            <a:r>
              <a:rPr lang="en-US" sz="2400" dirty="0">
                <a:latin typeface="+mj-lt"/>
              </a:rPr>
              <a:t>and decontaminate, on a regular basis, reusable receptacles such as bins, pails and </a:t>
            </a:r>
            <a:r>
              <a:rPr lang="en-US" sz="2400" dirty="0" smtClean="0">
                <a:latin typeface="+mj-lt"/>
              </a:rPr>
              <a:t>cans. Do not let them overfill or start to smell.</a:t>
            </a:r>
            <a:endParaRPr lang="en-US" sz="2400" dirty="0">
              <a:latin typeface="+mj-lt"/>
            </a:endParaRPr>
          </a:p>
          <a:p>
            <a:r>
              <a:rPr lang="en-US" sz="2400" dirty="0">
                <a:latin typeface="+mj-lt"/>
              </a:rPr>
              <a:t>Easily accessible sharps containers</a:t>
            </a:r>
            <a:r>
              <a:rPr lang="en-US" sz="2400" dirty="0" smtClean="0">
                <a:latin typeface="+mj-lt"/>
              </a:rPr>
              <a:t>, should be </a:t>
            </a:r>
            <a:r>
              <a:rPr lang="en-US" sz="2400" dirty="0">
                <a:latin typeface="+mj-lt"/>
              </a:rPr>
              <a:t>replaced routinely, closed when moved, and not allowed to </a:t>
            </a:r>
            <a:r>
              <a:rPr lang="en-US" sz="2400" dirty="0" smtClean="0">
                <a:latin typeface="+mj-lt"/>
              </a:rPr>
              <a:t>overfill.</a:t>
            </a:r>
          </a:p>
          <a:p>
            <a:r>
              <a:rPr lang="en-US" sz="2400" dirty="0" smtClean="0">
                <a:latin typeface="+mj-lt"/>
              </a:rPr>
              <a:t>Minimize clutter and build up of storage items in the lab. </a:t>
            </a:r>
          </a:p>
          <a:p>
            <a:r>
              <a:rPr lang="en-US" sz="2400" dirty="0" smtClean="0">
                <a:latin typeface="+mj-lt"/>
              </a:rPr>
              <a:t>Establish a regular schedule for equipment maintenance. </a:t>
            </a:r>
          </a:p>
          <a:p>
            <a:r>
              <a:rPr lang="en-US" sz="2400" dirty="0" smtClean="0">
                <a:latin typeface="+mj-lt"/>
              </a:rPr>
              <a:t>An effective integrated pest management program is required. </a:t>
            </a:r>
            <a:endParaRPr lang="en-US" sz="2400" b="1" dirty="0" smtClean="0">
              <a:latin typeface="+mj-lt"/>
            </a:endParaRPr>
          </a:p>
          <a:p>
            <a:endParaRPr lang="en-US" sz="2000" dirty="0"/>
          </a:p>
        </p:txBody>
      </p:sp>
    </p:spTree>
    <p:extLst>
      <p:ext uri="{BB962C8B-B14F-4D97-AF65-F5344CB8AC3E}">
        <p14:creationId xmlns:p14="http://schemas.microsoft.com/office/powerpoint/2010/main" val="258482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0"/>
            <a:ext cx="8382000" cy="1143000"/>
          </a:xfrm>
        </p:spPr>
        <p:txBody>
          <a:bodyPr>
            <a:noAutofit/>
          </a:bodyPr>
          <a:lstStyle/>
          <a:p>
            <a:pPr algn="ctr"/>
            <a:r>
              <a:rPr lang="en-US" sz="3600" b="1" dirty="0" smtClean="0"/>
              <a:t>Transporting Samples</a:t>
            </a:r>
            <a:endParaRPr lang="en-US" sz="3600" b="1" dirty="0"/>
          </a:p>
        </p:txBody>
      </p:sp>
      <p:pic>
        <p:nvPicPr>
          <p:cNvPr id="95236" name="Picture 4" descr="1glove"/>
          <p:cNvPicPr>
            <a:picLocks noChangeAspect="1" noChangeArrowheads="1"/>
          </p:cNvPicPr>
          <p:nvPr/>
        </p:nvPicPr>
        <p:blipFill>
          <a:blip r:embed="rId3" cstate="print"/>
          <a:srcRect/>
          <a:stretch>
            <a:fillRect/>
          </a:stretch>
        </p:blipFill>
        <p:spPr bwMode="auto">
          <a:xfrm>
            <a:off x="609600" y="3505200"/>
            <a:ext cx="2633663" cy="2667000"/>
          </a:xfrm>
          <a:prstGeom prst="rect">
            <a:avLst/>
          </a:prstGeom>
          <a:noFill/>
        </p:spPr>
      </p:pic>
      <p:pic>
        <p:nvPicPr>
          <p:cNvPr id="95237" name="Picture 5" descr="no gloves in public 2a"/>
          <p:cNvPicPr>
            <a:picLocks noChangeAspect="1" noChangeArrowheads="1"/>
          </p:cNvPicPr>
          <p:nvPr/>
        </p:nvPicPr>
        <p:blipFill>
          <a:blip r:embed="rId4" cstate="print"/>
          <a:srcRect/>
          <a:stretch>
            <a:fillRect/>
          </a:stretch>
        </p:blipFill>
        <p:spPr bwMode="auto">
          <a:xfrm>
            <a:off x="457200" y="1295400"/>
            <a:ext cx="7668228" cy="1905000"/>
          </a:xfrm>
          <a:prstGeom prst="rect">
            <a:avLst/>
          </a:prstGeom>
          <a:noFill/>
        </p:spPr>
      </p:pic>
      <p:sp>
        <p:nvSpPr>
          <p:cNvPr id="95238" name="Text Box 6"/>
          <p:cNvSpPr txBox="1">
            <a:spLocks noChangeArrowheads="1"/>
          </p:cNvSpPr>
          <p:nvPr/>
        </p:nvSpPr>
        <p:spPr bwMode="auto">
          <a:xfrm>
            <a:off x="3428998" y="3508829"/>
            <a:ext cx="5540829" cy="3046988"/>
          </a:xfrm>
          <a:prstGeom prst="rect">
            <a:avLst/>
          </a:prstGeom>
          <a:noFill/>
          <a:ln w="9525">
            <a:noFill/>
            <a:miter lim="800000"/>
            <a:headEnd/>
            <a:tailEnd/>
          </a:ln>
          <a:effectLst/>
        </p:spPr>
        <p:txBody>
          <a:bodyPr wrap="square">
            <a:spAutoFit/>
          </a:bodyPr>
          <a:lstStyle/>
          <a:p>
            <a:pPr>
              <a:spcBef>
                <a:spcPct val="50000"/>
              </a:spcBef>
            </a:pPr>
            <a:r>
              <a:rPr lang="en-US" sz="2400" dirty="0" smtClean="0">
                <a:latin typeface="+mj-lt"/>
              </a:rPr>
              <a:t>Don’t wear gloves outside the lab.  </a:t>
            </a:r>
          </a:p>
          <a:p>
            <a:pPr>
              <a:spcBef>
                <a:spcPct val="50000"/>
              </a:spcBef>
            </a:pPr>
            <a:r>
              <a:rPr lang="en-US" sz="2400" dirty="0" smtClean="0">
                <a:latin typeface="+mj-lt"/>
              </a:rPr>
              <a:t>A clean hand should always be used to answer phones, open doors, and use elevators. </a:t>
            </a:r>
          </a:p>
          <a:p>
            <a:pPr>
              <a:spcBef>
                <a:spcPct val="50000"/>
              </a:spcBef>
            </a:pPr>
            <a:r>
              <a:rPr lang="en-US" sz="2400" dirty="0" smtClean="0">
                <a:latin typeface="+mj-lt"/>
              </a:rPr>
              <a:t>Use a container or box to carry your samples.  Disinfect the outside of the box and carry it with clean hands.</a:t>
            </a:r>
          </a:p>
        </p:txBody>
      </p:sp>
    </p:spTree>
    <p:extLst>
      <p:ext uri="{BB962C8B-B14F-4D97-AF65-F5344CB8AC3E}">
        <p14:creationId xmlns:p14="http://schemas.microsoft.com/office/powerpoint/2010/main" val="1410043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260" name="Picture 4"/>
          <p:cNvPicPr>
            <a:picLocks noChangeAspect="1" noChangeArrowheads="1"/>
          </p:cNvPicPr>
          <p:nvPr/>
        </p:nvPicPr>
        <p:blipFill>
          <a:blip r:embed="rId3" cstate="print"/>
          <a:srcRect/>
          <a:stretch>
            <a:fillRect/>
          </a:stretch>
        </p:blipFill>
        <p:spPr bwMode="auto">
          <a:xfrm>
            <a:off x="6248400" y="4267200"/>
            <a:ext cx="2711984" cy="2137682"/>
          </a:xfrm>
          <a:prstGeom prst="rect">
            <a:avLst/>
          </a:prstGeom>
          <a:noFill/>
          <a:ln w="9525">
            <a:noFill/>
            <a:miter lim="800000"/>
            <a:headEnd/>
            <a:tailEnd/>
          </a:ln>
          <a:effectLst/>
        </p:spPr>
      </p:pic>
      <p:sp>
        <p:nvSpPr>
          <p:cNvPr id="128006" name="Rectangle 3"/>
          <p:cNvSpPr>
            <a:spLocks noGrp="1" noChangeArrowheads="1"/>
          </p:cNvSpPr>
          <p:nvPr>
            <p:ph sz="half" idx="2"/>
          </p:nvPr>
        </p:nvSpPr>
        <p:spPr>
          <a:xfrm>
            <a:off x="228600" y="1143000"/>
            <a:ext cx="6324600" cy="4724400"/>
          </a:xfrm>
        </p:spPr>
        <p:txBody>
          <a:bodyPr>
            <a:noAutofit/>
          </a:bodyPr>
          <a:lstStyle/>
          <a:p>
            <a:pPr marL="341313" indent="-341313" eaLnBrk="1" hangingPunct="1">
              <a:lnSpc>
                <a:spcPct val="90000"/>
              </a:lnSpc>
              <a:spcBef>
                <a:spcPts val="1800"/>
              </a:spcBef>
            </a:pPr>
            <a:r>
              <a:rPr lang="en-US" sz="2000" dirty="0" smtClean="0">
                <a:latin typeface="+mj-lt"/>
              </a:rPr>
              <a:t>Put samples in a box or case.</a:t>
            </a:r>
          </a:p>
          <a:p>
            <a:pPr marL="341313" indent="-341313" eaLnBrk="1" hangingPunct="1">
              <a:lnSpc>
                <a:spcPct val="90000"/>
              </a:lnSpc>
              <a:spcBef>
                <a:spcPts val="1800"/>
              </a:spcBef>
            </a:pPr>
            <a:r>
              <a:rPr lang="en-US" sz="2000" dirty="0" smtClean="0">
                <a:latin typeface="+mj-lt"/>
              </a:rPr>
              <a:t>Boxes/cases should be labeled and closable.</a:t>
            </a:r>
          </a:p>
          <a:p>
            <a:pPr marL="341313" indent="-341313" eaLnBrk="1" hangingPunct="1">
              <a:lnSpc>
                <a:spcPct val="90000"/>
              </a:lnSpc>
              <a:spcBef>
                <a:spcPts val="1800"/>
              </a:spcBef>
            </a:pPr>
            <a:r>
              <a:rPr lang="en-US" sz="2000" dirty="0" smtClean="0">
                <a:latin typeface="+mj-lt"/>
              </a:rPr>
              <a:t>Use triple packaging for your samples: </a:t>
            </a:r>
          </a:p>
          <a:p>
            <a:pPr lvl="1" eaLnBrk="1" hangingPunct="1"/>
            <a:r>
              <a:rPr lang="en-US" altLang="en-US" sz="2000" b="1" dirty="0" smtClean="0">
                <a:latin typeface="+mj-lt"/>
              </a:rPr>
              <a:t>Primary container</a:t>
            </a:r>
            <a:r>
              <a:rPr lang="en-US" altLang="en-US" sz="2000" dirty="0" smtClean="0">
                <a:latin typeface="+mj-lt"/>
              </a:rPr>
              <a:t>: leak-proof tube that contains sample</a:t>
            </a:r>
          </a:p>
          <a:p>
            <a:pPr lvl="2" eaLnBrk="1" hangingPunct="1"/>
            <a:r>
              <a:rPr lang="en-US" altLang="en-US" dirty="0" smtClean="0">
                <a:latin typeface="+mj-lt"/>
              </a:rPr>
              <a:t>Individually wrap or secure </a:t>
            </a:r>
            <a:r>
              <a:rPr lang="en-US" altLang="en-US" u="sng" dirty="0" smtClean="0">
                <a:latin typeface="+mj-lt"/>
              </a:rPr>
              <a:t>fragile items</a:t>
            </a:r>
            <a:r>
              <a:rPr lang="en-US" altLang="en-US" dirty="0" smtClean="0">
                <a:latin typeface="+mj-lt"/>
              </a:rPr>
              <a:t>, e.g. glass test tubes</a:t>
            </a:r>
          </a:p>
          <a:p>
            <a:pPr lvl="1" eaLnBrk="1" hangingPunct="1"/>
            <a:r>
              <a:rPr lang="en-US" altLang="en-US" sz="2000" b="1" dirty="0" smtClean="0">
                <a:latin typeface="+mj-lt"/>
              </a:rPr>
              <a:t>Secondary container: </a:t>
            </a:r>
            <a:r>
              <a:rPr lang="en-US" altLang="en-US" sz="2000" dirty="0" smtClean="0">
                <a:latin typeface="+mj-lt"/>
              </a:rPr>
              <a:t>leak proof plastic bag or container</a:t>
            </a:r>
          </a:p>
          <a:p>
            <a:pPr lvl="1" eaLnBrk="1" hangingPunct="1"/>
            <a:r>
              <a:rPr lang="en-US" altLang="en-US" sz="2000" b="1" dirty="0" smtClean="0">
                <a:latin typeface="+mj-lt"/>
              </a:rPr>
              <a:t>Tertiary container: </a:t>
            </a:r>
            <a:r>
              <a:rPr lang="en-US" altLang="en-US" sz="2000" dirty="0" smtClean="0">
                <a:latin typeface="+mj-lt"/>
              </a:rPr>
              <a:t>rigid outer box – good quality cardboard or a cooler with a locking lid. </a:t>
            </a:r>
          </a:p>
          <a:p>
            <a:pPr lvl="1" eaLnBrk="1" hangingPunct="1"/>
            <a:r>
              <a:rPr lang="en-US" altLang="en-US" sz="2000" dirty="0" smtClean="0">
                <a:latin typeface="+mj-lt"/>
              </a:rPr>
              <a:t>Pack absorbent material, e.g. paper towels, in the secondary container or the tertiary container.  Pack enough to absorb all the liquid contained in your samples.</a:t>
            </a:r>
          </a:p>
        </p:txBody>
      </p:sp>
      <p:sp>
        <p:nvSpPr>
          <p:cNvPr id="128005" name="Rectangle 2"/>
          <p:cNvSpPr>
            <a:spLocks noGrp="1" noChangeArrowheads="1"/>
          </p:cNvSpPr>
          <p:nvPr>
            <p:ph type="title" idx="4294967295"/>
          </p:nvPr>
        </p:nvSpPr>
        <p:spPr>
          <a:xfrm>
            <a:off x="0" y="0"/>
            <a:ext cx="6400800" cy="1143000"/>
          </a:xfrm>
        </p:spPr>
        <p:txBody>
          <a:bodyPr>
            <a:noAutofit/>
          </a:bodyPr>
          <a:lstStyle/>
          <a:p>
            <a:pPr algn="ctr" eaLnBrk="1" hangingPunct="1"/>
            <a:r>
              <a:rPr lang="en-US" sz="3600" b="1" dirty="0" smtClean="0"/>
              <a:t>Transporting  Samples </a:t>
            </a:r>
          </a:p>
        </p:txBody>
      </p:sp>
      <p:pic>
        <p:nvPicPr>
          <p:cNvPr id="736262" name="Picture 6"/>
          <p:cNvPicPr>
            <a:picLocks noChangeAspect="1" noChangeArrowheads="1"/>
          </p:cNvPicPr>
          <p:nvPr/>
        </p:nvPicPr>
        <p:blipFill>
          <a:blip r:embed="rId4" cstate="print"/>
          <a:srcRect/>
          <a:stretch>
            <a:fillRect/>
          </a:stretch>
        </p:blipFill>
        <p:spPr bwMode="auto">
          <a:xfrm>
            <a:off x="6553200" y="2248212"/>
            <a:ext cx="2085906" cy="1651845"/>
          </a:xfrm>
          <a:prstGeom prst="rect">
            <a:avLst/>
          </a:prstGeom>
          <a:noFill/>
          <a:ln w="9525">
            <a:noFill/>
            <a:miter lim="800000"/>
            <a:headEnd/>
            <a:tailEnd/>
          </a:ln>
        </p:spPr>
      </p:pic>
      <p:pic>
        <p:nvPicPr>
          <p:cNvPr id="736264" name="Picture 8"/>
          <p:cNvPicPr>
            <a:picLocks noChangeAspect="1" noChangeArrowheads="1"/>
          </p:cNvPicPr>
          <p:nvPr/>
        </p:nvPicPr>
        <p:blipFill>
          <a:blip r:embed="rId5" cstate="print"/>
          <a:srcRect/>
          <a:stretch>
            <a:fillRect/>
          </a:stretch>
        </p:blipFill>
        <p:spPr bwMode="auto">
          <a:xfrm>
            <a:off x="6705600" y="304800"/>
            <a:ext cx="1765638" cy="1651845"/>
          </a:xfrm>
          <a:prstGeom prst="rect">
            <a:avLst/>
          </a:prstGeom>
          <a:noFill/>
          <a:ln w="9525">
            <a:noFill/>
            <a:miter lim="800000"/>
            <a:headEnd/>
            <a:tailEnd/>
          </a:ln>
        </p:spPr>
      </p:pic>
      <p:sp>
        <p:nvSpPr>
          <p:cNvPr id="14" name="Down Arrow 13"/>
          <p:cNvSpPr/>
          <p:nvPr/>
        </p:nvSpPr>
        <p:spPr bwMode="auto">
          <a:xfrm>
            <a:off x="7467600" y="1828800"/>
            <a:ext cx="291502" cy="470647"/>
          </a:xfrm>
          <a:prstGeom prst="downArrow">
            <a:avLst/>
          </a:prstGeom>
          <a:solidFill>
            <a:srgbClr val="800000"/>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5" name="Down Arrow 14"/>
          <p:cNvSpPr/>
          <p:nvPr/>
        </p:nvSpPr>
        <p:spPr bwMode="auto">
          <a:xfrm>
            <a:off x="7480898" y="3677869"/>
            <a:ext cx="291502" cy="564776"/>
          </a:xfrm>
          <a:prstGeom prst="downArrow">
            <a:avLst/>
          </a:prstGeom>
          <a:solidFill>
            <a:srgbClr val="800000"/>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70993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152400"/>
            <a:ext cx="8382000" cy="1143000"/>
          </a:xfrm>
        </p:spPr>
        <p:txBody>
          <a:bodyPr>
            <a:noAutofit/>
          </a:bodyPr>
          <a:lstStyle/>
          <a:p>
            <a:pPr algn="ctr" eaLnBrk="1" hangingPunct="1"/>
            <a:r>
              <a:rPr lang="en-US" sz="3600" b="1" dirty="0" smtClean="0"/>
              <a:t>Transporting  Samples</a:t>
            </a:r>
          </a:p>
        </p:txBody>
      </p:sp>
      <p:pic>
        <p:nvPicPr>
          <p:cNvPr id="10" name="Picture 1"/>
          <p:cNvPicPr>
            <a:picLocks noChangeAspect="1" noChangeArrowheads="1"/>
          </p:cNvPicPr>
          <p:nvPr/>
        </p:nvPicPr>
        <p:blipFill>
          <a:blip r:embed="rId2" cstate="print"/>
          <a:srcRect/>
          <a:stretch>
            <a:fillRect/>
          </a:stretch>
        </p:blipFill>
        <p:spPr bwMode="auto">
          <a:xfrm>
            <a:off x="609600" y="2022246"/>
            <a:ext cx="5029200" cy="370903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4495800" y="3276600"/>
            <a:ext cx="347296" cy="457200"/>
          </a:xfrm>
          <a:prstGeom prst="rect">
            <a:avLst/>
          </a:prstGeom>
          <a:noFill/>
          <a:ln w="9525">
            <a:noFill/>
            <a:miter lim="800000"/>
            <a:headEnd/>
            <a:tailEnd/>
          </a:ln>
          <a:effectLst/>
        </p:spPr>
      </p:pic>
      <p:sp>
        <p:nvSpPr>
          <p:cNvPr id="13" name="TextBox 12"/>
          <p:cNvSpPr txBox="1"/>
          <p:nvPr/>
        </p:nvSpPr>
        <p:spPr>
          <a:xfrm>
            <a:off x="685800" y="1295400"/>
            <a:ext cx="7543800" cy="830997"/>
          </a:xfrm>
          <a:prstGeom prst="rect">
            <a:avLst/>
          </a:prstGeom>
          <a:noFill/>
        </p:spPr>
        <p:txBody>
          <a:bodyPr wrap="square" rtlCol="0">
            <a:spAutoFit/>
          </a:bodyPr>
          <a:lstStyle/>
          <a:p>
            <a:r>
              <a:rPr lang="en-US" sz="2400" dirty="0">
                <a:latin typeface="+mj-lt"/>
              </a:rPr>
              <a:t>U</a:t>
            </a:r>
            <a:r>
              <a:rPr lang="en-US" sz="2400" dirty="0" smtClean="0">
                <a:latin typeface="+mj-lt"/>
              </a:rPr>
              <a:t>se a spill proof carrier like the Bio-transport carrier system</a:t>
            </a:r>
          </a:p>
          <a:p>
            <a:endParaRPr lang="en-US" sz="2400" b="1" dirty="0"/>
          </a:p>
        </p:txBody>
      </p:sp>
      <p:sp>
        <p:nvSpPr>
          <p:cNvPr id="14" name="TextBox 13"/>
          <p:cNvSpPr txBox="1"/>
          <p:nvPr/>
        </p:nvSpPr>
        <p:spPr>
          <a:xfrm>
            <a:off x="609600" y="6172200"/>
            <a:ext cx="4343400" cy="461665"/>
          </a:xfrm>
          <a:prstGeom prst="rect">
            <a:avLst/>
          </a:prstGeom>
          <a:noFill/>
        </p:spPr>
        <p:txBody>
          <a:bodyPr wrap="square" rtlCol="0">
            <a:spAutoFit/>
          </a:bodyPr>
          <a:lstStyle/>
          <a:p>
            <a:r>
              <a:rPr lang="en-US" sz="2400" dirty="0" smtClean="0"/>
              <a:t> </a:t>
            </a:r>
            <a:r>
              <a:rPr lang="en-US" b="1" dirty="0" smtClean="0"/>
              <a:t>VWR Catalog #56609-112</a:t>
            </a:r>
            <a:endParaRPr lang="en-US" b="1" dirty="0"/>
          </a:p>
        </p:txBody>
      </p:sp>
      <p:sp>
        <p:nvSpPr>
          <p:cNvPr id="9" name="TextBox 8"/>
          <p:cNvSpPr txBox="1"/>
          <p:nvPr/>
        </p:nvSpPr>
        <p:spPr>
          <a:xfrm>
            <a:off x="5867400" y="3276600"/>
            <a:ext cx="2895600" cy="1323439"/>
          </a:xfrm>
          <a:prstGeom prst="rect">
            <a:avLst/>
          </a:prstGeom>
          <a:noFill/>
        </p:spPr>
        <p:txBody>
          <a:bodyPr wrap="square" rtlCol="0">
            <a:spAutoFit/>
          </a:bodyPr>
          <a:lstStyle/>
          <a:p>
            <a:r>
              <a:rPr lang="en-US" sz="2000" dirty="0" smtClean="0">
                <a:latin typeface="+mj-lt"/>
              </a:rPr>
              <a:t>These can also be used for sterile transport with in the lab from equipment to equipment.</a:t>
            </a:r>
            <a:endParaRPr lang="en-US" sz="2000" dirty="0">
              <a:latin typeface="+mj-lt"/>
            </a:endParaRPr>
          </a:p>
        </p:txBody>
      </p:sp>
    </p:spTree>
    <p:extLst>
      <p:ext uri="{BB962C8B-B14F-4D97-AF65-F5344CB8AC3E}">
        <p14:creationId xmlns:p14="http://schemas.microsoft.com/office/powerpoint/2010/main" val="3691878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93676"/>
            <a:ext cx="8839200" cy="1020762"/>
          </a:xfrm>
        </p:spPr>
        <p:txBody>
          <a:bodyPr>
            <a:noAutofit/>
          </a:bodyPr>
          <a:lstStyle/>
          <a:p>
            <a:pPr algn="ctr" eaLnBrk="1" hangingPunct="1"/>
            <a:r>
              <a:rPr lang="en-US" sz="3600" b="1" dirty="0" smtClean="0"/>
              <a:t>Decontamination</a:t>
            </a:r>
          </a:p>
        </p:txBody>
      </p:sp>
      <p:sp>
        <p:nvSpPr>
          <p:cNvPr id="34819" name="Text Placeholder 2"/>
          <p:cNvSpPr>
            <a:spLocks noGrp="1"/>
          </p:cNvSpPr>
          <p:nvPr>
            <p:ph type="body" sz="half" idx="1"/>
          </p:nvPr>
        </p:nvSpPr>
        <p:spPr>
          <a:xfrm>
            <a:off x="304800" y="1426029"/>
            <a:ext cx="8458200" cy="4532313"/>
          </a:xfrm>
        </p:spPr>
        <p:txBody>
          <a:bodyPr rtlCol="0">
            <a:noAutofit/>
          </a:bodyPr>
          <a:lstStyle/>
          <a:p>
            <a:pPr marL="342900" lvl="1" indent="-342900">
              <a:defRPr/>
            </a:pPr>
            <a:r>
              <a:rPr lang="en-US" sz="2000" dirty="0" smtClean="0">
                <a:latin typeface="+mj-lt"/>
              </a:rPr>
              <a:t>Decontamination is an important part of working safely with biological materials to prevent contamination of the laboratory, as well as protecting research materials.</a:t>
            </a:r>
          </a:p>
          <a:p>
            <a:pPr marL="342900" lvl="1" indent="-342900">
              <a:defRPr/>
            </a:pPr>
            <a:r>
              <a:rPr lang="en-US" sz="2000" dirty="0" smtClean="0">
                <a:latin typeface="+mj-lt"/>
              </a:rPr>
              <a:t>Decontaminate work surfaces after completion of work and after any spill or splash.</a:t>
            </a:r>
          </a:p>
          <a:p>
            <a:pPr marL="342900" lvl="1" indent="-342900">
              <a:defRPr/>
            </a:pPr>
            <a:r>
              <a:rPr lang="en-US" sz="2000" dirty="0" smtClean="0">
                <a:latin typeface="+mj-lt"/>
              </a:rPr>
              <a:t>Decontaminate all cultures, stocks, and other potentially contaminated materials before disposal and before removing from the laboratory.   </a:t>
            </a:r>
          </a:p>
          <a:p>
            <a:pPr marL="0" lvl="1" indent="0">
              <a:buNone/>
              <a:defRPr/>
            </a:pPr>
            <a:r>
              <a:rPr lang="en-US" sz="2000" dirty="0" smtClean="0">
                <a:latin typeface="+mj-lt"/>
              </a:rPr>
              <a:t/>
            </a:r>
            <a:br>
              <a:rPr lang="en-US" sz="2000" dirty="0" smtClean="0">
                <a:latin typeface="+mj-lt"/>
              </a:rPr>
            </a:br>
            <a:r>
              <a:rPr lang="en-US" sz="2000" b="1" dirty="0" smtClean="0">
                <a:latin typeface="+mj-lt"/>
              </a:rPr>
              <a:t>Most disinfectants may not be mixed with other disinfectants or chemicals as they may be incompatible. e.g. Never mix bleach and ammonia or alcohol and bleach together!</a:t>
            </a:r>
          </a:p>
          <a:p>
            <a:pPr lvl="1">
              <a:buNone/>
              <a:defRPr/>
            </a:pPr>
            <a:endParaRPr lang="en-US" sz="2000" dirty="0" smtClean="0">
              <a:latin typeface="+mj-lt"/>
            </a:endParaRPr>
          </a:p>
          <a:p>
            <a:pPr marL="0" lvl="1" indent="0">
              <a:buNone/>
              <a:defRPr/>
            </a:pPr>
            <a:r>
              <a:rPr lang="en-US" sz="2000" b="1" dirty="0" smtClean="0">
                <a:solidFill>
                  <a:srgbClr val="FF0000"/>
                </a:solidFill>
                <a:latin typeface="+mj-lt"/>
              </a:rPr>
              <a:t>Disinfection is </a:t>
            </a:r>
            <a:r>
              <a:rPr lang="en-US" sz="2000" b="1" u="sng" dirty="0" smtClean="0">
                <a:solidFill>
                  <a:srgbClr val="FF0000"/>
                </a:solidFill>
                <a:latin typeface="+mj-lt"/>
              </a:rPr>
              <a:t>NOT</a:t>
            </a:r>
            <a:r>
              <a:rPr lang="en-US" sz="2000" b="1" dirty="0" smtClean="0">
                <a:solidFill>
                  <a:srgbClr val="FF0000"/>
                </a:solidFill>
                <a:latin typeface="+mj-lt"/>
              </a:rPr>
              <a:t> the same as Sterilization.</a:t>
            </a:r>
            <a:r>
              <a:rPr lang="en-US" sz="2000" b="1" dirty="0" smtClean="0">
                <a:solidFill>
                  <a:srgbClr val="FF0000"/>
                </a:solidFill>
              </a:rPr>
              <a:t>  </a:t>
            </a:r>
          </a:p>
        </p:txBody>
      </p:sp>
    </p:spTree>
    <p:extLst>
      <p:ext uri="{BB962C8B-B14F-4D97-AF65-F5344CB8AC3E}">
        <p14:creationId xmlns:p14="http://schemas.microsoft.com/office/powerpoint/2010/main" val="344131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914400"/>
          </a:xfrm>
        </p:spPr>
        <p:txBody>
          <a:bodyPr>
            <a:noAutofit/>
          </a:bodyPr>
          <a:lstStyle/>
          <a:p>
            <a:pPr algn="ctr"/>
            <a:r>
              <a:rPr lang="en-US" sz="3200" b="1" dirty="0" smtClean="0"/>
              <a:t>Common Biological Materials </a:t>
            </a:r>
            <a:endParaRPr lang="en-US" sz="3200" b="1" dirty="0"/>
          </a:p>
        </p:txBody>
      </p:sp>
      <p:sp>
        <p:nvSpPr>
          <p:cNvPr id="3" name="Content Placeholder 2"/>
          <p:cNvSpPr>
            <a:spLocks noGrp="1"/>
          </p:cNvSpPr>
          <p:nvPr>
            <p:ph idx="1"/>
          </p:nvPr>
        </p:nvSpPr>
        <p:spPr>
          <a:xfrm>
            <a:off x="435429" y="1295400"/>
            <a:ext cx="8418285" cy="5334000"/>
          </a:xfrm>
        </p:spPr>
        <p:txBody>
          <a:bodyPr>
            <a:normAutofit/>
          </a:bodyPr>
          <a:lstStyle/>
          <a:p>
            <a:r>
              <a:rPr lang="en-US" sz="2800" dirty="0" smtClean="0">
                <a:latin typeface="+mj-lt"/>
              </a:rPr>
              <a:t>Biological</a:t>
            </a:r>
            <a:r>
              <a:rPr lang="en-US" sz="2800" i="1" dirty="0" smtClean="0">
                <a:latin typeface="+mj-lt"/>
              </a:rPr>
              <a:t> </a:t>
            </a:r>
            <a:r>
              <a:rPr lang="en-US" sz="2800" dirty="0" smtClean="0">
                <a:latin typeface="+mj-lt"/>
              </a:rPr>
              <a:t>agents</a:t>
            </a:r>
            <a:r>
              <a:rPr lang="en-US" sz="2800" i="1" dirty="0" smtClean="0">
                <a:latin typeface="+mj-lt"/>
              </a:rPr>
              <a:t> </a:t>
            </a:r>
            <a:r>
              <a:rPr lang="en-US" sz="2800" dirty="0" smtClean="0">
                <a:latin typeface="+mj-lt"/>
              </a:rPr>
              <a:t>(bacteria, virus, prions, parasites, fungi, etc.)</a:t>
            </a:r>
          </a:p>
          <a:p>
            <a:r>
              <a:rPr lang="en-US" sz="2800" dirty="0" smtClean="0">
                <a:latin typeface="+mj-lt"/>
              </a:rPr>
              <a:t>Human and Non-Human Primate (NHP) materials (primary cells, blood, tissues, organs, and cell lines)</a:t>
            </a:r>
          </a:p>
          <a:p>
            <a:r>
              <a:rPr lang="en-US" sz="2800" dirty="0" smtClean="0">
                <a:latin typeface="+mj-lt"/>
              </a:rPr>
              <a:t>Animals (experimentally inoculated or harboring endemic </a:t>
            </a:r>
            <a:r>
              <a:rPr lang="en-US" sz="2800" dirty="0" err="1" smtClean="0">
                <a:latin typeface="+mj-lt"/>
              </a:rPr>
              <a:t>zoonoses</a:t>
            </a:r>
            <a:r>
              <a:rPr lang="en-US" sz="2800" dirty="0" smtClean="0">
                <a:latin typeface="+mj-lt"/>
              </a:rPr>
              <a:t>, animals engrafted with human cells, transgenic animals etc.)</a:t>
            </a:r>
          </a:p>
          <a:p>
            <a:r>
              <a:rPr lang="en-US" sz="2800" dirty="0" smtClean="0">
                <a:latin typeface="+mj-lt"/>
              </a:rPr>
              <a:t>Transgenic plants, weeds, plant pathogens</a:t>
            </a:r>
          </a:p>
          <a:p>
            <a:r>
              <a:rPr lang="en-US" sz="2800" dirty="0" smtClean="0">
                <a:latin typeface="+mj-lt"/>
              </a:rPr>
              <a:t>Biological toxins</a:t>
            </a:r>
          </a:p>
          <a:p>
            <a:r>
              <a:rPr lang="en-US" sz="2800" dirty="0" smtClean="0">
                <a:latin typeface="+mj-lt"/>
              </a:rPr>
              <a:t>rDNA – genetically modified versions of the above listed materials.</a:t>
            </a:r>
          </a:p>
          <a:p>
            <a:endParaRPr lang="en-US" sz="2000" dirty="0"/>
          </a:p>
        </p:txBody>
      </p:sp>
    </p:spTree>
    <p:extLst>
      <p:ext uri="{BB962C8B-B14F-4D97-AF65-F5344CB8AC3E}">
        <p14:creationId xmlns:p14="http://schemas.microsoft.com/office/powerpoint/2010/main" val="2559884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9562"/>
            <a:ext cx="8458200" cy="808038"/>
          </a:xfrm>
        </p:spPr>
        <p:txBody>
          <a:bodyPr>
            <a:noAutofit/>
          </a:bodyPr>
          <a:lstStyle/>
          <a:p>
            <a:pPr algn="ctr"/>
            <a:r>
              <a:rPr lang="en-US" sz="3600" b="1" dirty="0" smtClean="0"/>
              <a:t>Decontamination Definitions</a:t>
            </a:r>
            <a:endParaRPr lang="en-US" sz="3600" b="1" dirty="0"/>
          </a:p>
        </p:txBody>
      </p:sp>
      <p:sp>
        <p:nvSpPr>
          <p:cNvPr id="3" name="Content Placeholder 2"/>
          <p:cNvSpPr>
            <a:spLocks noGrp="1"/>
          </p:cNvSpPr>
          <p:nvPr>
            <p:ph idx="1"/>
          </p:nvPr>
        </p:nvSpPr>
        <p:spPr>
          <a:xfrm>
            <a:off x="457200" y="1411514"/>
            <a:ext cx="8229600" cy="4525963"/>
          </a:xfrm>
        </p:spPr>
        <p:txBody>
          <a:bodyPr>
            <a:noAutofit/>
          </a:bodyPr>
          <a:lstStyle/>
          <a:p>
            <a:pPr marL="0" indent="0">
              <a:buNone/>
              <a:defRPr/>
            </a:pPr>
            <a:r>
              <a:rPr lang="en-US" sz="2200" b="1" u="sng" dirty="0" smtClean="0">
                <a:latin typeface="+mj-lt"/>
              </a:rPr>
              <a:t>Decontamination</a:t>
            </a:r>
            <a:r>
              <a:rPr lang="en-US" sz="2200" dirty="0" smtClean="0">
                <a:latin typeface="+mj-lt"/>
              </a:rPr>
              <a:t> is a term used to describe a process or treatment that renders a laboratory device, instrument, or surface safe to touch. A decontamination procedure can range from sterilization to simple cleaning with soap and water. Sterilization, disinfection and antisepsis are all forms of decontamination. </a:t>
            </a:r>
          </a:p>
          <a:p>
            <a:pPr marL="0" indent="0">
              <a:buNone/>
              <a:defRPr/>
            </a:pPr>
            <a:r>
              <a:rPr lang="en-US" sz="2200" b="1" u="sng" dirty="0" smtClean="0">
                <a:latin typeface="+mj-lt"/>
              </a:rPr>
              <a:t>Disinfection</a:t>
            </a:r>
            <a:r>
              <a:rPr lang="en-US" sz="2200" dirty="0" smtClean="0">
                <a:latin typeface="+mj-lt"/>
              </a:rPr>
              <a:t> kills virtually all non-spore-forming microorganisms but not necessarily all microbial forms on inanimate objects (work surfaces, equipment, etc.). Effectiveness is influenced by the kinds and numbers of organisms, the amount of organic matter, the object to be disinfected and chemical exposure time, temperature and concentration. </a:t>
            </a:r>
          </a:p>
          <a:p>
            <a:pPr marL="0" indent="0">
              <a:buNone/>
              <a:defRPr/>
            </a:pPr>
            <a:r>
              <a:rPr lang="en-US" sz="2200" b="1" u="sng" dirty="0" smtClean="0">
                <a:latin typeface="+mj-lt"/>
              </a:rPr>
              <a:t>Sterilization</a:t>
            </a:r>
            <a:r>
              <a:rPr lang="en-US" sz="2200" dirty="0" smtClean="0">
                <a:latin typeface="+mj-lt"/>
              </a:rPr>
              <a:t> is the use of a physical or chemical procedure to destroy all microbial life, including highly resistant bacterial endospores.</a:t>
            </a:r>
          </a:p>
          <a:p>
            <a:endParaRPr lang="en-US" sz="2200" dirty="0"/>
          </a:p>
        </p:txBody>
      </p:sp>
    </p:spTree>
    <p:extLst>
      <p:ext uri="{BB962C8B-B14F-4D97-AF65-F5344CB8AC3E}">
        <p14:creationId xmlns:p14="http://schemas.microsoft.com/office/powerpoint/2010/main" val="427446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2"/>
          <p:cNvSpPr>
            <a:spLocks noGrp="1" noChangeArrowheads="1"/>
          </p:cNvSpPr>
          <p:nvPr>
            <p:ph type="title"/>
          </p:nvPr>
        </p:nvSpPr>
        <p:spPr>
          <a:xfrm>
            <a:off x="685800" y="159657"/>
            <a:ext cx="7620000" cy="1143000"/>
          </a:xfrm>
        </p:spPr>
        <p:txBody>
          <a:bodyPr>
            <a:normAutofit/>
          </a:bodyPr>
          <a:lstStyle/>
          <a:p>
            <a:pPr algn="ctr" eaLnBrk="1" hangingPunct="1"/>
            <a:r>
              <a:rPr lang="en-US" sz="3600" b="1" dirty="0" smtClean="0"/>
              <a:t>Common Disinfectants</a:t>
            </a:r>
          </a:p>
        </p:txBody>
      </p:sp>
      <p:graphicFrame>
        <p:nvGraphicFramePr>
          <p:cNvPr id="408579" name="Group 3"/>
          <p:cNvGraphicFramePr>
            <a:graphicFrameLocks noGrp="1"/>
          </p:cNvGraphicFramePr>
          <p:nvPr/>
        </p:nvGraphicFramePr>
        <p:xfrm>
          <a:off x="762000" y="1524000"/>
          <a:ext cx="7620000" cy="4000691"/>
        </p:xfrm>
        <a:graphic>
          <a:graphicData uri="http://schemas.openxmlformats.org/drawingml/2006/table">
            <a:tbl>
              <a:tblPr/>
              <a:tblGrid>
                <a:gridCol w="2133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1701800">
                  <a:extLst>
                    <a:ext uri="{9D8B030D-6E8A-4147-A177-3AD203B41FA5}">
                      <a16:colId xmlns:a16="http://schemas.microsoft.com/office/drawing/2014/main" val="20003"/>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Read Manufacturer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Instructions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Dilution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Stability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Bleach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24 hours to 7 days depending on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Liquid waste; Spills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Iodophors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(e.g., Wescodyne)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Make fresh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Surfaces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Phenolics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(e.g.,  Vesphene)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Vesphene 1:128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14 days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Surfaces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Ethanol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Stable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rPr>
                        <a:t>Biosafety cabinet  surfaces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2784084"/>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2"/>
          <p:cNvSpPr>
            <a:spLocks noGrp="1" noChangeArrowheads="1"/>
          </p:cNvSpPr>
          <p:nvPr>
            <p:ph type="title"/>
          </p:nvPr>
        </p:nvSpPr>
        <p:spPr>
          <a:xfrm>
            <a:off x="228600" y="0"/>
            <a:ext cx="8534400" cy="1143000"/>
          </a:xfrm>
        </p:spPr>
        <p:txBody>
          <a:bodyPr>
            <a:noAutofit/>
          </a:bodyPr>
          <a:lstStyle/>
          <a:p>
            <a:pPr algn="ctr" eaLnBrk="1" hangingPunct="1"/>
            <a:r>
              <a:rPr lang="en-US" sz="3200" b="1" dirty="0" smtClean="0"/>
              <a:t>Decontamination - Liquid Biowaste Disposal</a:t>
            </a:r>
          </a:p>
        </p:txBody>
      </p:sp>
      <p:sp>
        <p:nvSpPr>
          <p:cNvPr id="117766" name="Rectangle 3"/>
          <p:cNvSpPr>
            <a:spLocks noGrp="1" noChangeArrowheads="1"/>
          </p:cNvSpPr>
          <p:nvPr>
            <p:ph idx="1"/>
          </p:nvPr>
        </p:nvSpPr>
        <p:spPr>
          <a:xfrm>
            <a:off x="304800" y="1600200"/>
            <a:ext cx="8534400" cy="4572000"/>
          </a:xfrm>
        </p:spPr>
        <p:txBody>
          <a:bodyPr/>
          <a:lstStyle/>
          <a:p>
            <a:pPr eaLnBrk="1" hangingPunct="1">
              <a:spcBef>
                <a:spcPct val="50000"/>
              </a:spcBef>
              <a:buFontTx/>
              <a:buNone/>
            </a:pPr>
            <a:r>
              <a:rPr lang="en-US" sz="2700" dirty="0" smtClean="0">
                <a:latin typeface="+mj-lt"/>
              </a:rPr>
              <a:t>Bleach </a:t>
            </a:r>
            <a:r>
              <a:rPr lang="en-US" sz="2700" i="1" u="sng" dirty="0" smtClean="0">
                <a:latin typeface="+mj-lt"/>
              </a:rPr>
              <a:t>OR</a:t>
            </a:r>
            <a:r>
              <a:rPr lang="en-US" sz="2700" dirty="0" smtClean="0">
                <a:latin typeface="+mj-lt"/>
              </a:rPr>
              <a:t> autoclave liquid biowaste before sink disposal.</a:t>
            </a:r>
          </a:p>
          <a:p>
            <a:pPr eaLnBrk="1" hangingPunct="1">
              <a:buFontTx/>
              <a:buNone/>
            </a:pPr>
            <a:endParaRPr lang="en-US" sz="3100" dirty="0" smtClean="0">
              <a:latin typeface="+mj-lt"/>
            </a:endParaRPr>
          </a:p>
        </p:txBody>
      </p:sp>
      <p:sp>
        <p:nvSpPr>
          <p:cNvPr id="117767" name="Rectangle 5"/>
          <p:cNvSpPr>
            <a:spLocks noChangeArrowheads="1"/>
          </p:cNvSpPr>
          <p:nvPr/>
        </p:nvSpPr>
        <p:spPr bwMode="auto">
          <a:xfrm>
            <a:off x="323850" y="2419350"/>
            <a:ext cx="8002588" cy="1684338"/>
          </a:xfrm>
          <a:prstGeom prst="rect">
            <a:avLst/>
          </a:prstGeom>
          <a:noFill/>
          <a:ln w="9525">
            <a:noFill/>
            <a:miter lim="800000"/>
            <a:headEnd/>
            <a:tailEnd/>
          </a:ln>
        </p:spPr>
        <p:txBody>
          <a:bodyPr/>
          <a:lstStyle/>
          <a:p>
            <a:pPr marL="342900" indent="-342900" algn="l">
              <a:spcBef>
                <a:spcPct val="20000"/>
              </a:spcBef>
              <a:buFontTx/>
              <a:buChar char="•"/>
            </a:pPr>
            <a:endParaRPr lang="en-US" sz="2400" dirty="0">
              <a:latin typeface="Georgia" pitchFamily="18" charset="0"/>
            </a:endParaRPr>
          </a:p>
          <a:p>
            <a:pPr marL="342900" indent="-342900" algn="l">
              <a:spcBef>
                <a:spcPct val="20000"/>
              </a:spcBef>
            </a:pPr>
            <a:endParaRPr lang="en-US" sz="2400" dirty="0">
              <a:latin typeface="Georgia" pitchFamily="18" charset="0"/>
            </a:endParaRPr>
          </a:p>
        </p:txBody>
      </p:sp>
      <p:pic>
        <p:nvPicPr>
          <p:cNvPr id="117768" name="Picture 7" descr="ucb">
            <a:hlinkClick r:id="rId3"/>
          </p:cNvPr>
          <p:cNvPicPr>
            <a:picLocks noChangeAspect="1" noChangeArrowheads="1"/>
          </p:cNvPicPr>
          <p:nvPr/>
        </p:nvPicPr>
        <p:blipFill>
          <a:blip r:embed="rId4" cstate="screen"/>
          <a:srcRect/>
          <a:stretch>
            <a:fillRect/>
          </a:stretch>
        </p:blipFill>
        <p:spPr bwMode="auto">
          <a:xfrm>
            <a:off x="3810000" y="2438400"/>
            <a:ext cx="936625" cy="1079500"/>
          </a:xfrm>
          <a:prstGeom prst="rect">
            <a:avLst/>
          </a:prstGeom>
          <a:noFill/>
          <a:ln w="9525">
            <a:noFill/>
            <a:miter lim="800000"/>
            <a:headEnd/>
            <a:tailEnd/>
          </a:ln>
        </p:spPr>
      </p:pic>
      <p:sp>
        <p:nvSpPr>
          <p:cNvPr id="117769" name="AutoShape 8"/>
          <p:cNvSpPr>
            <a:spLocks noChangeArrowheads="1"/>
          </p:cNvSpPr>
          <p:nvPr/>
        </p:nvSpPr>
        <p:spPr bwMode="auto">
          <a:xfrm>
            <a:off x="2667000" y="2743200"/>
            <a:ext cx="576263" cy="504825"/>
          </a:xfrm>
          <a:prstGeom prst="plus">
            <a:avLst>
              <a:gd name="adj" fmla="val 29903"/>
            </a:avLst>
          </a:prstGeom>
          <a:solidFill>
            <a:srgbClr val="FF0000"/>
          </a:solidFill>
          <a:ln w="12700">
            <a:solidFill>
              <a:schemeClr val="tx1"/>
            </a:solidFill>
            <a:miter lim="800000"/>
            <a:headEnd type="none" w="sm" len="sm"/>
            <a:tailEnd type="none" w="sm" len="sm"/>
          </a:ln>
        </p:spPr>
        <p:txBody>
          <a:bodyPr wrap="none" anchor="ctr"/>
          <a:lstStyle/>
          <a:p>
            <a:endParaRPr lang="en-US" dirty="0"/>
          </a:p>
        </p:txBody>
      </p:sp>
      <p:sp>
        <p:nvSpPr>
          <p:cNvPr id="117770" name="AutoShape 9"/>
          <p:cNvSpPr>
            <a:spLocks noChangeArrowheads="1"/>
          </p:cNvSpPr>
          <p:nvPr/>
        </p:nvSpPr>
        <p:spPr bwMode="auto">
          <a:xfrm>
            <a:off x="5410200" y="2819400"/>
            <a:ext cx="863600" cy="360363"/>
          </a:xfrm>
          <a:prstGeom prst="rightArrow">
            <a:avLst>
              <a:gd name="adj1" fmla="val 50000"/>
              <a:gd name="adj2" fmla="val 59912"/>
            </a:avLst>
          </a:prstGeom>
          <a:solidFill>
            <a:srgbClr val="FF0000"/>
          </a:solidFill>
          <a:ln w="12700">
            <a:solidFill>
              <a:schemeClr val="tx1"/>
            </a:solidFill>
            <a:miter lim="800000"/>
            <a:headEnd type="none" w="sm" len="sm"/>
            <a:tailEnd type="none" w="sm" len="sm"/>
          </a:ln>
        </p:spPr>
        <p:txBody>
          <a:bodyPr wrap="none" anchor="ctr"/>
          <a:lstStyle/>
          <a:p>
            <a:endParaRPr lang="en-US" dirty="0"/>
          </a:p>
        </p:txBody>
      </p:sp>
      <p:pic>
        <p:nvPicPr>
          <p:cNvPr id="117772" name="Picture 11" descr="FLASK">
            <a:hlinkClick r:id="rId5"/>
          </p:cNvPr>
          <p:cNvPicPr>
            <a:picLocks noChangeAspect="1" noChangeArrowheads="1"/>
          </p:cNvPicPr>
          <p:nvPr/>
        </p:nvPicPr>
        <p:blipFill>
          <a:blip r:embed="rId6" cstate="screen"/>
          <a:srcRect/>
          <a:stretch>
            <a:fillRect/>
          </a:stretch>
        </p:blipFill>
        <p:spPr bwMode="auto">
          <a:xfrm>
            <a:off x="914400" y="2590800"/>
            <a:ext cx="1085850" cy="723900"/>
          </a:xfrm>
          <a:prstGeom prst="rect">
            <a:avLst/>
          </a:prstGeom>
          <a:noFill/>
          <a:ln w="9525">
            <a:noFill/>
            <a:miter lim="800000"/>
            <a:headEnd/>
            <a:tailEnd/>
          </a:ln>
        </p:spPr>
      </p:pic>
      <p:pic>
        <p:nvPicPr>
          <p:cNvPr id="117773" name="Picture 12" descr="sink">
            <a:hlinkClick r:id="rId7"/>
          </p:cNvPr>
          <p:cNvPicPr>
            <a:picLocks noChangeAspect="1" noChangeArrowheads="1"/>
          </p:cNvPicPr>
          <p:nvPr/>
        </p:nvPicPr>
        <p:blipFill>
          <a:blip r:embed="rId8" cstate="screen"/>
          <a:srcRect/>
          <a:stretch>
            <a:fillRect/>
          </a:stretch>
        </p:blipFill>
        <p:spPr bwMode="auto">
          <a:xfrm>
            <a:off x="6629400" y="2514600"/>
            <a:ext cx="1223963" cy="1223963"/>
          </a:xfrm>
          <a:prstGeom prst="rect">
            <a:avLst/>
          </a:prstGeom>
          <a:noFill/>
          <a:ln w="9525">
            <a:noFill/>
            <a:miter lim="800000"/>
            <a:headEnd/>
            <a:tailEnd/>
          </a:ln>
        </p:spPr>
      </p:pic>
      <p:sp>
        <p:nvSpPr>
          <p:cNvPr id="12" name="TextBox 11"/>
          <p:cNvSpPr txBox="1"/>
          <p:nvPr/>
        </p:nvSpPr>
        <p:spPr>
          <a:xfrm>
            <a:off x="304800" y="4114800"/>
            <a:ext cx="8229600" cy="2246769"/>
          </a:xfrm>
          <a:prstGeom prst="rect">
            <a:avLst/>
          </a:prstGeom>
          <a:noFill/>
        </p:spPr>
        <p:txBody>
          <a:bodyPr wrap="square" rtlCol="0">
            <a:spAutoFit/>
          </a:bodyPr>
          <a:lstStyle/>
          <a:p>
            <a:pPr>
              <a:buFont typeface="Arial" pitchFamily="34" charset="0"/>
              <a:buChar char="•"/>
            </a:pPr>
            <a:r>
              <a:rPr lang="en-CA" sz="2800" dirty="0"/>
              <a:t>Use 10% bleach, mix well, let sit 20 minutes, dispose </a:t>
            </a:r>
            <a:endParaRPr lang="en-US" sz="2800" dirty="0" smtClean="0">
              <a:latin typeface="+mj-lt"/>
            </a:endParaRPr>
          </a:p>
          <a:p>
            <a:pPr>
              <a:buFont typeface="Arial" pitchFamily="34" charset="0"/>
              <a:buChar char="•"/>
            </a:pPr>
            <a:r>
              <a:rPr lang="en-US" sz="2800" dirty="0" smtClean="0">
                <a:latin typeface="+mj-lt"/>
              </a:rPr>
              <a:t>Do not autoclave any chemicals including bleach.  </a:t>
            </a:r>
          </a:p>
          <a:p>
            <a:pPr>
              <a:buFont typeface="Arial" pitchFamily="34" charset="0"/>
              <a:buChar char="•"/>
            </a:pPr>
            <a:r>
              <a:rPr lang="en-US" sz="2800" dirty="0" smtClean="0">
                <a:latin typeface="+mj-lt"/>
              </a:rPr>
              <a:t>Do not mix bleach with other disinfectants or chemicals, bleach is an oxidizer and can react violently with other chemicals.  </a:t>
            </a:r>
            <a:endParaRPr lang="en-US" sz="2800" dirty="0">
              <a:latin typeface="+mj-lt"/>
            </a:endParaRPr>
          </a:p>
        </p:txBody>
      </p:sp>
    </p:spTree>
    <p:extLst>
      <p:ext uri="{BB962C8B-B14F-4D97-AF65-F5344CB8AC3E}">
        <p14:creationId xmlns:p14="http://schemas.microsoft.com/office/powerpoint/2010/main" val="3281678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2"/>
          <p:cNvSpPr>
            <a:spLocks noGrp="1" noChangeArrowheads="1"/>
          </p:cNvSpPr>
          <p:nvPr>
            <p:ph type="title"/>
          </p:nvPr>
        </p:nvSpPr>
        <p:spPr>
          <a:xfrm>
            <a:off x="457200" y="273843"/>
            <a:ext cx="8229600" cy="579438"/>
          </a:xfrm>
        </p:spPr>
        <p:txBody>
          <a:bodyPr>
            <a:noAutofit/>
          </a:bodyPr>
          <a:lstStyle/>
          <a:p>
            <a:pPr algn="ctr" eaLnBrk="1" hangingPunct="1"/>
            <a:r>
              <a:rPr lang="en-US" sz="3600" b="1" dirty="0" smtClean="0"/>
              <a:t>Bleach Facts</a:t>
            </a:r>
          </a:p>
        </p:txBody>
      </p:sp>
      <p:sp>
        <p:nvSpPr>
          <p:cNvPr id="118790" name="Rectangle 3"/>
          <p:cNvSpPr>
            <a:spLocks noGrp="1" noChangeArrowheads="1"/>
          </p:cNvSpPr>
          <p:nvPr>
            <p:ph idx="1"/>
          </p:nvPr>
        </p:nvSpPr>
        <p:spPr>
          <a:xfrm>
            <a:off x="381000" y="1357086"/>
            <a:ext cx="8305800" cy="4648200"/>
          </a:xfrm>
        </p:spPr>
        <p:txBody>
          <a:bodyPr>
            <a:normAutofit/>
          </a:bodyPr>
          <a:lstStyle/>
          <a:p>
            <a:pPr eaLnBrk="1" hangingPunct="1">
              <a:lnSpc>
                <a:spcPct val="90000"/>
              </a:lnSpc>
            </a:pPr>
            <a:r>
              <a:rPr lang="en-US" sz="2000" dirty="0" smtClean="0">
                <a:latin typeface="+mj-lt"/>
              </a:rPr>
              <a:t>Bleach degrades over time losing its effectiveness as a disinfectant</a:t>
            </a:r>
          </a:p>
          <a:p>
            <a:pPr eaLnBrk="1" hangingPunct="1">
              <a:lnSpc>
                <a:spcPct val="90000"/>
              </a:lnSpc>
            </a:pPr>
            <a:r>
              <a:rPr lang="en-US" sz="2000" dirty="0" smtClean="0">
                <a:latin typeface="+mj-lt"/>
              </a:rPr>
              <a:t>According to Clorox</a:t>
            </a:r>
          </a:p>
          <a:p>
            <a:pPr lvl="1" eaLnBrk="1" hangingPunct="1">
              <a:lnSpc>
                <a:spcPct val="90000"/>
              </a:lnSpc>
            </a:pPr>
            <a:r>
              <a:rPr lang="en-US" sz="2000" dirty="0" smtClean="0">
                <a:latin typeface="+mj-lt"/>
              </a:rPr>
              <a:t>Bleach degrades at a rate of 20% per year</a:t>
            </a:r>
          </a:p>
          <a:p>
            <a:pPr lvl="1" eaLnBrk="1" hangingPunct="1">
              <a:lnSpc>
                <a:spcPct val="90000"/>
              </a:lnSpc>
            </a:pPr>
            <a:r>
              <a:rPr lang="en-US" sz="2000" dirty="0" smtClean="0">
                <a:latin typeface="+mj-lt"/>
              </a:rPr>
              <a:t>A 1:10 bleach solution has a shelf life of 24 hours when kept in an open container. </a:t>
            </a:r>
          </a:p>
          <a:p>
            <a:pPr eaLnBrk="1" hangingPunct="1">
              <a:lnSpc>
                <a:spcPct val="90000"/>
              </a:lnSpc>
            </a:pPr>
            <a:r>
              <a:rPr lang="en-US" sz="2000" dirty="0" smtClean="0">
                <a:latin typeface="+mj-lt"/>
              </a:rPr>
              <a:t>Bleach bottles should be dated when received and used within one year</a:t>
            </a:r>
          </a:p>
          <a:p>
            <a:pPr lvl="1" eaLnBrk="1" hangingPunct="1">
              <a:lnSpc>
                <a:spcPct val="90000"/>
              </a:lnSpc>
            </a:pPr>
            <a:r>
              <a:rPr lang="en-US" sz="2000" dirty="0" smtClean="0">
                <a:latin typeface="+mj-lt"/>
              </a:rPr>
              <a:t>Or use at higher concentration to account for 20% degradation per year</a:t>
            </a:r>
          </a:p>
          <a:p>
            <a:pPr lvl="1" eaLnBrk="1" hangingPunct="1">
              <a:lnSpc>
                <a:spcPct val="90000"/>
              </a:lnSpc>
            </a:pPr>
            <a:r>
              <a:rPr lang="en-US" sz="2000" dirty="0" smtClean="0">
                <a:latin typeface="+mj-lt"/>
              </a:rPr>
              <a:t>Be mindful that chlorine is rapidly lost with exposure to organic materials</a:t>
            </a:r>
          </a:p>
          <a:p>
            <a:pPr eaLnBrk="1" hangingPunct="1">
              <a:lnSpc>
                <a:spcPct val="90000"/>
              </a:lnSpc>
            </a:pPr>
            <a:r>
              <a:rPr lang="en-US" sz="2000" dirty="0" smtClean="0">
                <a:latin typeface="+mj-lt"/>
              </a:rPr>
              <a:t>Use Low Mercury Bleach</a:t>
            </a:r>
          </a:p>
        </p:txBody>
      </p:sp>
      <p:pic>
        <p:nvPicPr>
          <p:cNvPr id="118791" name="Picture 4" descr="clorox"/>
          <p:cNvPicPr>
            <a:picLocks noChangeAspect="1" noChangeArrowheads="1"/>
          </p:cNvPicPr>
          <p:nvPr/>
        </p:nvPicPr>
        <p:blipFill>
          <a:blip r:embed="rId3" cstate="screen"/>
          <a:srcRect/>
          <a:stretch>
            <a:fillRect/>
          </a:stretch>
        </p:blipFill>
        <p:spPr bwMode="auto">
          <a:xfrm>
            <a:off x="6400800" y="4571999"/>
            <a:ext cx="2286000" cy="1849337"/>
          </a:xfrm>
          <a:prstGeom prst="rect">
            <a:avLst/>
          </a:prstGeom>
          <a:noFill/>
          <a:ln w="9525">
            <a:noFill/>
            <a:miter lim="800000"/>
            <a:headEnd/>
            <a:tailEnd/>
          </a:ln>
        </p:spPr>
      </p:pic>
    </p:spTree>
    <p:extLst>
      <p:ext uri="{BB962C8B-B14F-4D97-AF65-F5344CB8AC3E}">
        <p14:creationId xmlns:p14="http://schemas.microsoft.com/office/powerpoint/2010/main" val="196500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yringe"/>
          <p:cNvPicPr>
            <a:picLocks noChangeAspect="1" noChangeArrowheads="1"/>
          </p:cNvPicPr>
          <p:nvPr/>
        </p:nvPicPr>
        <p:blipFill>
          <a:blip r:embed="rId3" cstate="print"/>
          <a:srcRect/>
          <a:stretch>
            <a:fillRect/>
          </a:stretch>
        </p:blipFill>
        <p:spPr bwMode="auto">
          <a:xfrm>
            <a:off x="6705600" y="4191000"/>
            <a:ext cx="1905000" cy="1975123"/>
          </a:xfrm>
          <a:prstGeom prst="rect">
            <a:avLst/>
          </a:prstGeom>
          <a:noFill/>
        </p:spPr>
      </p:pic>
      <p:sp>
        <p:nvSpPr>
          <p:cNvPr id="11268" name="Rectangle 4"/>
          <p:cNvSpPr>
            <a:spLocks noChangeArrowheads="1"/>
          </p:cNvSpPr>
          <p:nvPr/>
        </p:nvSpPr>
        <p:spPr bwMode="auto">
          <a:xfrm>
            <a:off x="647700" y="330200"/>
            <a:ext cx="7772400" cy="1143000"/>
          </a:xfrm>
          <a:prstGeom prst="rect">
            <a:avLst/>
          </a:prstGeom>
          <a:noFill/>
          <a:ln w="9525">
            <a:noFill/>
            <a:miter lim="800000"/>
            <a:headEnd/>
            <a:tailEnd/>
          </a:ln>
          <a:effectLst/>
        </p:spPr>
        <p:txBody>
          <a:bodyPr anchor="b"/>
          <a:lstStyle/>
          <a:p>
            <a:pPr algn="l" eaLnBrk="1" hangingPunct="1"/>
            <a:endParaRPr lang="en-US" sz="4400" dirty="0">
              <a:solidFill>
                <a:schemeClr val="tx2"/>
              </a:solidFill>
              <a:latin typeface="Tahoma" pitchFamily="34" charset="0"/>
            </a:endParaRPr>
          </a:p>
        </p:txBody>
      </p:sp>
      <p:sp>
        <p:nvSpPr>
          <p:cNvPr id="11270" name="Rectangle 6"/>
          <p:cNvSpPr>
            <a:spLocks noChangeArrowheads="1"/>
          </p:cNvSpPr>
          <p:nvPr/>
        </p:nvSpPr>
        <p:spPr bwMode="auto">
          <a:xfrm>
            <a:off x="304800" y="341086"/>
            <a:ext cx="8458200" cy="762000"/>
          </a:xfrm>
          <a:prstGeom prst="rect">
            <a:avLst/>
          </a:prstGeom>
          <a:noFill/>
          <a:ln w="9525">
            <a:noFill/>
            <a:miter lim="800000"/>
            <a:headEnd/>
            <a:tailEnd/>
          </a:ln>
          <a:effectLst/>
        </p:spPr>
        <p:txBody>
          <a:bodyPr anchor="b"/>
          <a:lstStyle/>
          <a:p>
            <a:pPr algn="ctr" eaLnBrk="1" hangingPunct="1"/>
            <a:r>
              <a:rPr lang="en-US" sz="3600" b="1" dirty="0">
                <a:latin typeface="+mj-lt"/>
              </a:rPr>
              <a:t>Bloodborne Pathogens (BBP) Standard</a:t>
            </a:r>
          </a:p>
        </p:txBody>
      </p:sp>
      <p:sp>
        <p:nvSpPr>
          <p:cNvPr id="11271" name="Text Box 7"/>
          <p:cNvSpPr txBox="1">
            <a:spLocks noChangeArrowheads="1"/>
          </p:cNvSpPr>
          <p:nvPr/>
        </p:nvSpPr>
        <p:spPr bwMode="auto">
          <a:xfrm>
            <a:off x="609600" y="1676400"/>
            <a:ext cx="7924800" cy="3231654"/>
          </a:xfrm>
          <a:prstGeom prst="rect">
            <a:avLst/>
          </a:prstGeom>
          <a:noFill/>
          <a:ln w="9525">
            <a:noFill/>
            <a:miter lim="800000"/>
            <a:headEnd/>
            <a:tailEnd/>
          </a:ln>
          <a:effectLst/>
        </p:spPr>
        <p:txBody>
          <a:bodyPr>
            <a:spAutoFit/>
          </a:bodyPr>
          <a:lstStyle/>
          <a:p>
            <a:pPr>
              <a:spcBef>
                <a:spcPct val="50000"/>
              </a:spcBef>
            </a:pPr>
            <a:r>
              <a:rPr lang="en-US" sz="2400" dirty="0">
                <a:latin typeface="+mj-lt"/>
              </a:rPr>
              <a:t>This </a:t>
            </a:r>
            <a:r>
              <a:rPr lang="en-US" sz="2400" dirty="0" smtClean="0">
                <a:latin typeface="+mj-lt"/>
              </a:rPr>
              <a:t>section is presented to meet </a:t>
            </a:r>
            <a:r>
              <a:rPr lang="en-US" sz="2400" dirty="0">
                <a:latin typeface="+mj-lt"/>
              </a:rPr>
              <a:t>the </a:t>
            </a:r>
            <a:r>
              <a:rPr lang="en-US" sz="2400" dirty="0" smtClean="0">
                <a:latin typeface="+mj-lt"/>
              </a:rPr>
              <a:t>requirements of </a:t>
            </a:r>
            <a:r>
              <a:rPr lang="en-US" sz="2400" dirty="0">
                <a:latin typeface="+mj-lt"/>
              </a:rPr>
              <a:t>the Occupational Safety and Health Administration (OSHA) Occupational Exposure to Bloodborne Pathogens 29 CFR </a:t>
            </a:r>
            <a:r>
              <a:rPr lang="en-US" sz="2400" dirty="0" smtClean="0">
                <a:latin typeface="+mj-lt"/>
              </a:rPr>
              <a:t>1910.1030</a:t>
            </a:r>
            <a:r>
              <a:rPr lang="en-US" sz="2400" dirty="0">
                <a:latin typeface="+mj-lt"/>
              </a:rPr>
              <a:t>. </a:t>
            </a:r>
            <a:r>
              <a:rPr lang="en-US" sz="2400" dirty="0" smtClean="0"/>
              <a:t>Since 1991 this OSHA standard has been a federal law.</a:t>
            </a:r>
          </a:p>
          <a:p>
            <a:pPr algn="l">
              <a:spcBef>
                <a:spcPct val="50000"/>
              </a:spcBef>
            </a:pPr>
            <a:r>
              <a:rPr lang="en-US" sz="2400" dirty="0" smtClean="0">
                <a:latin typeface="+mj-lt"/>
              </a:rPr>
              <a:t>This </a:t>
            </a:r>
            <a:r>
              <a:rPr lang="en-US" sz="2400" dirty="0">
                <a:latin typeface="+mj-lt"/>
              </a:rPr>
              <a:t>standard applies to all workers who are at risk of exposure to pathogenic microorganisms associated with human blood</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3331052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228600" y="381000"/>
            <a:ext cx="5943600" cy="914400"/>
          </a:xfrm>
          <a:noFill/>
          <a:ln/>
        </p:spPr>
        <p:txBody>
          <a:bodyPr>
            <a:noAutofit/>
          </a:bodyPr>
          <a:lstStyle/>
          <a:p>
            <a:pPr algn="ctr"/>
            <a:r>
              <a:rPr lang="en-US" sz="3600" b="1" dirty="0" smtClean="0"/>
              <a:t>Bloodborne Pathogens</a:t>
            </a:r>
            <a:endParaRPr lang="en-US" sz="3600" b="1" dirty="0"/>
          </a:p>
        </p:txBody>
      </p:sp>
      <p:sp>
        <p:nvSpPr>
          <p:cNvPr id="15365" name="Rectangle 5"/>
          <p:cNvSpPr>
            <a:spLocks noGrp="1" noChangeArrowheads="1"/>
          </p:cNvSpPr>
          <p:nvPr>
            <p:ph idx="1"/>
          </p:nvPr>
        </p:nvSpPr>
        <p:spPr>
          <a:xfrm>
            <a:off x="0" y="1143000"/>
            <a:ext cx="6324600" cy="1066800"/>
          </a:xfrm>
          <a:noFill/>
          <a:ln/>
        </p:spPr>
        <p:txBody>
          <a:bodyPr>
            <a:normAutofit/>
          </a:bodyPr>
          <a:lstStyle/>
          <a:p>
            <a:pPr>
              <a:buFont typeface="Wingdings" pitchFamily="2" charset="2"/>
              <a:buNone/>
            </a:pPr>
            <a:r>
              <a:rPr lang="en-US" sz="1800" dirty="0"/>
              <a:t>	</a:t>
            </a:r>
            <a:r>
              <a:rPr lang="en-US" sz="1800" dirty="0">
                <a:latin typeface="+mj-lt"/>
              </a:rPr>
              <a:t>Bloodborne Pathogens are pathogenic microorganisms that are present in human blood or other potentially infectious materials (OPIM) and can cause disease. </a:t>
            </a:r>
            <a:r>
              <a:rPr lang="en-US" sz="1800" dirty="0" smtClean="0">
                <a:latin typeface="+mj-lt"/>
              </a:rPr>
              <a:t> </a:t>
            </a:r>
          </a:p>
        </p:txBody>
      </p:sp>
      <p:grpSp>
        <p:nvGrpSpPr>
          <p:cNvPr id="2" name="Group 6"/>
          <p:cNvGrpSpPr>
            <a:grpSpLocks/>
          </p:cNvGrpSpPr>
          <p:nvPr/>
        </p:nvGrpSpPr>
        <p:grpSpPr bwMode="auto">
          <a:xfrm>
            <a:off x="1665288" y="-4332288"/>
            <a:ext cx="9148762" cy="0"/>
            <a:chOff x="0" y="0"/>
            <a:chExt cx="5763" cy="0"/>
          </a:xfrm>
        </p:grpSpPr>
        <p:sp>
          <p:nvSpPr>
            <p:cNvPr id="15367" name="Rectangle 7"/>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3" name="Group 8"/>
            <p:cNvGrpSpPr>
              <a:grpSpLocks/>
            </p:cNvGrpSpPr>
            <p:nvPr/>
          </p:nvGrpSpPr>
          <p:grpSpPr bwMode="auto">
            <a:xfrm>
              <a:off x="0" y="0"/>
              <a:ext cx="5763" cy="0"/>
              <a:chOff x="0" y="0"/>
              <a:chExt cx="5763" cy="0"/>
            </a:xfrm>
          </p:grpSpPr>
          <p:sp>
            <p:nvSpPr>
              <p:cNvPr id="15369" name="Rectangle 9"/>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70" name="Rectangle 10"/>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4" name="Group 11"/>
          <p:cNvGrpSpPr>
            <a:grpSpLocks/>
          </p:cNvGrpSpPr>
          <p:nvPr/>
        </p:nvGrpSpPr>
        <p:grpSpPr bwMode="auto">
          <a:xfrm>
            <a:off x="1665288" y="-4332288"/>
            <a:ext cx="9148762" cy="0"/>
            <a:chOff x="0" y="0"/>
            <a:chExt cx="5763" cy="0"/>
          </a:xfrm>
        </p:grpSpPr>
        <p:sp>
          <p:nvSpPr>
            <p:cNvPr id="15372" name="Rectangle 12"/>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5" name="Group 13"/>
            <p:cNvGrpSpPr>
              <a:grpSpLocks/>
            </p:cNvGrpSpPr>
            <p:nvPr/>
          </p:nvGrpSpPr>
          <p:grpSpPr bwMode="auto">
            <a:xfrm>
              <a:off x="0" y="0"/>
              <a:ext cx="5763" cy="0"/>
              <a:chOff x="0" y="0"/>
              <a:chExt cx="5763" cy="0"/>
            </a:xfrm>
          </p:grpSpPr>
          <p:sp>
            <p:nvSpPr>
              <p:cNvPr id="15374" name="Rectangle 14"/>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75" name="Rectangle 15"/>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6" name="Group 16"/>
          <p:cNvGrpSpPr>
            <a:grpSpLocks/>
          </p:cNvGrpSpPr>
          <p:nvPr/>
        </p:nvGrpSpPr>
        <p:grpSpPr bwMode="auto">
          <a:xfrm>
            <a:off x="1665288" y="-4332288"/>
            <a:ext cx="9148762" cy="0"/>
            <a:chOff x="0" y="0"/>
            <a:chExt cx="5763" cy="0"/>
          </a:xfrm>
        </p:grpSpPr>
        <p:sp>
          <p:nvSpPr>
            <p:cNvPr id="15377" name="Rectangle 17"/>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7" name="Group 18"/>
            <p:cNvGrpSpPr>
              <a:grpSpLocks/>
            </p:cNvGrpSpPr>
            <p:nvPr/>
          </p:nvGrpSpPr>
          <p:grpSpPr bwMode="auto">
            <a:xfrm>
              <a:off x="0" y="0"/>
              <a:ext cx="5763" cy="0"/>
              <a:chOff x="0" y="0"/>
              <a:chExt cx="5763" cy="0"/>
            </a:xfrm>
          </p:grpSpPr>
          <p:sp>
            <p:nvSpPr>
              <p:cNvPr id="15379" name="Rectangle 19"/>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80" name="Rectangle 20"/>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8" name="Group 21"/>
          <p:cNvGrpSpPr>
            <a:grpSpLocks/>
          </p:cNvGrpSpPr>
          <p:nvPr/>
        </p:nvGrpSpPr>
        <p:grpSpPr bwMode="auto">
          <a:xfrm>
            <a:off x="1665288" y="-4332288"/>
            <a:ext cx="9148762" cy="0"/>
            <a:chOff x="0" y="0"/>
            <a:chExt cx="5763" cy="0"/>
          </a:xfrm>
        </p:grpSpPr>
        <p:sp>
          <p:nvSpPr>
            <p:cNvPr id="15382" name="Rectangle 22"/>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9" name="Group 23"/>
            <p:cNvGrpSpPr>
              <a:grpSpLocks/>
            </p:cNvGrpSpPr>
            <p:nvPr/>
          </p:nvGrpSpPr>
          <p:grpSpPr bwMode="auto">
            <a:xfrm>
              <a:off x="0" y="0"/>
              <a:ext cx="5763" cy="0"/>
              <a:chOff x="0" y="0"/>
              <a:chExt cx="5763" cy="0"/>
            </a:xfrm>
          </p:grpSpPr>
          <p:sp>
            <p:nvSpPr>
              <p:cNvPr id="15384" name="Rectangle 24"/>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85" name="Rectangle 25"/>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grpSp>
        <p:nvGrpSpPr>
          <p:cNvPr id="10" name="Group 26"/>
          <p:cNvGrpSpPr>
            <a:grpSpLocks/>
          </p:cNvGrpSpPr>
          <p:nvPr/>
        </p:nvGrpSpPr>
        <p:grpSpPr bwMode="auto">
          <a:xfrm>
            <a:off x="1665288" y="-4332288"/>
            <a:ext cx="9148762" cy="0"/>
            <a:chOff x="0" y="0"/>
            <a:chExt cx="5763" cy="0"/>
          </a:xfrm>
        </p:grpSpPr>
        <p:sp>
          <p:nvSpPr>
            <p:cNvPr id="15387" name="Rectangle 27"/>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grpSp>
          <p:nvGrpSpPr>
            <p:cNvPr id="11" name="Group 28"/>
            <p:cNvGrpSpPr>
              <a:grpSpLocks/>
            </p:cNvGrpSpPr>
            <p:nvPr/>
          </p:nvGrpSpPr>
          <p:grpSpPr bwMode="auto">
            <a:xfrm>
              <a:off x="0" y="0"/>
              <a:ext cx="5763" cy="0"/>
              <a:chOff x="0" y="0"/>
              <a:chExt cx="5763" cy="0"/>
            </a:xfrm>
          </p:grpSpPr>
          <p:sp>
            <p:nvSpPr>
              <p:cNvPr id="15389" name="Rectangle 29"/>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wrap="none"/>
              <a:lstStyle/>
              <a:p>
                <a:endParaRPr lang="en-US" dirty="0"/>
              </a:p>
            </p:txBody>
          </p:sp>
          <p:sp>
            <p:nvSpPr>
              <p:cNvPr id="15390" name="Rectangle 30"/>
              <p:cNvSpPr>
                <a:spLocks noChangeArrowheads="1"/>
              </p:cNvSpPr>
              <p:nvPr/>
            </p:nvSpPr>
            <p:spPr bwMode="auto">
              <a:xfrm>
                <a:off x="0" y="0"/>
                <a:ext cx="5763" cy="0"/>
              </a:xfrm>
              <a:prstGeom prst="rect">
                <a:avLst/>
              </a:prstGeom>
              <a:solidFill>
                <a:srgbClr val="CCFFFF"/>
              </a:solidFill>
              <a:ln w="9525">
                <a:noFill/>
                <a:miter lim="800000"/>
                <a:headEnd/>
                <a:tailEnd/>
              </a:ln>
              <a:effectLst/>
            </p:spPr>
            <p:txBody>
              <a:bodyPr>
                <a:spAutoFit/>
              </a:bodyPr>
              <a:lstStyle/>
              <a:p>
                <a:endParaRPr lang="en-US" dirty="0"/>
              </a:p>
            </p:txBody>
          </p:sp>
        </p:grpSp>
      </p:grpSp>
      <p:sp>
        <p:nvSpPr>
          <p:cNvPr id="15391" name="Text Box 31"/>
          <p:cNvSpPr txBox="1">
            <a:spLocks noChangeArrowheads="1"/>
          </p:cNvSpPr>
          <p:nvPr/>
        </p:nvSpPr>
        <p:spPr bwMode="auto">
          <a:xfrm>
            <a:off x="685800" y="3810000"/>
            <a:ext cx="2133600" cy="457200"/>
          </a:xfrm>
          <a:prstGeom prst="rect">
            <a:avLst/>
          </a:prstGeom>
          <a:noFill/>
          <a:ln w="9525" algn="ctr">
            <a:noFill/>
            <a:miter lim="800000"/>
            <a:headEnd/>
            <a:tailEnd/>
          </a:ln>
          <a:effectLst/>
        </p:spPr>
        <p:txBody>
          <a:bodyPr>
            <a:spAutoFit/>
          </a:bodyPr>
          <a:lstStyle/>
          <a:p>
            <a:pPr eaLnBrk="1" hangingPunct="1">
              <a:spcBef>
                <a:spcPct val="50000"/>
              </a:spcBef>
              <a:buSzPct val="100000"/>
              <a:buFont typeface="Wingdings" pitchFamily="2" charset="2"/>
              <a:buNone/>
            </a:pPr>
            <a:endParaRPr lang="en-US" sz="2400" dirty="0">
              <a:latin typeface="Tahoma" pitchFamily="34" charset="0"/>
            </a:endParaRPr>
          </a:p>
        </p:txBody>
      </p:sp>
      <p:sp>
        <p:nvSpPr>
          <p:cNvPr id="15392" name="Text Box 32"/>
          <p:cNvSpPr txBox="1">
            <a:spLocks noChangeArrowheads="1"/>
          </p:cNvSpPr>
          <p:nvPr/>
        </p:nvSpPr>
        <p:spPr bwMode="auto">
          <a:xfrm>
            <a:off x="533400" y="2286000"/>
            <a:ext cx="3200400" cy="3139321"/>
          </a:xfrm>
          <a:prstGeom prst="rect">
            <a:avLst/>
          </a:prstGeom>
          <a:noFill/>
          <a:ln w="9525">
            <a:noFill/>
            <a:miter lim="800000"/>
            <a:headEnd/>
            <a:tailEnd/>
          </a:ln>
          <a:effectLst/>
        </p:spPr>
        <p:txBody>
          <a:bodyPr wrap="square">
            <a:spAutoFit/>
          </a:bodyPr>
          <a:lstStyle/>
          <a:p>
            <a:pPr>
              <a:spcBef>
                <a:spcPct val="50000"/>
              </a:spcBef>
            </a:pPr>
            <a:r>
              <a:rPr lang="en-US" dirty="0" smtClean="0">
                <a:latin typeface="+mj-lt"/>
              </a:rPr>
              <a:t>Bloodborne pathogens (BBP) include, but are not limited to:</a:t>
            </a:r>
          </a:p>
          <a:p>
            <a:pPr marL="287338" indent="-287338" algn="l">
              <a:spcBef>
                <a:spcPct val="50000"/>
              </a:spcBef>
              <a:buFontTx/>
              <a:buChar char="•"/>
            </a:pPr>
            <a:r>
              <a:rPr lang="en-US" dirty="0" smtClean="0">
                <a:latin typeface="+mj-lt"/>
              </a:rPr>
              <a:t>HIV</a:t>
            </a:r>
            <a:endParaRPr lang="en-US" dirty="0">
              <a:latin typeface="+mj-lt"/>
            </a:endParaRPr>
          </a:p>
          <a:p>
            <a:pPr marL="287338" indent="-287338" algn="l">
              <a:spcBef>
                <a:spcPct val="50000"/>
              </a:spcBef>
              <a:buFontTx/>
              <a:buChar char="•"/>
            </a:pPr>
            <a:r>
              <a:rPr lang="en-US" dirty="0">
                <a:latin typeface="+mj-lt"/>
              </a:rPr>
              <a:t>Hepatitis B</a:t>
            </a:r>
          </a:p>
          <a:p>
            <a:pPr marL="287338" indent="-287338" algn="l">
              <a:spcBef>
                <a:spcPct val="50000"/>
              </a:spcBef>
              <a:buFontTx/>
              <a:buChar char="•"/>
            </a:pPr>
            <a:r>
              <a:rPr lang="en-US" dirty="0">
                <a:latin typeface="+mj-lt"/>
              </a:rPr>
              <a:t>Hepatitis C</a:t>
            </a:r>
          </a:p>
          <a:p>
            <a:pPr marL="287338" indent="-287338" algn="l">
              <a:spcBef>
                <a:spcPct val="50000"/>
              </a:spcBef>
              <a:buFontTx/>
              <a:buChar char="•"/>
            </a:pPr>
            <a:r>
              <a:rPr lang="en-US" dirty="0" smtClean="0">
                <a:latin typeface="+mj-lt"/>
              </a:rPr>
              <a:t>Malaria</a:t>
            </a:r>
          </a:p>
          <a:p>
            <a:pPr marL="287338" indent="-287338" algn="l">
              <a:spcBef>
                <a:spcPct val="50000"/>
              </a:spcBef>
              <a:buFontTx/>
              <a:buChar char="•"/>
            </a:pPr>
            <a:r>
              <a:rPr lang="en-US" dirty="0" smtClean="0">
                <a:latin typeface="+mj-lt"/>
              </a:rPr>
              <a:t>Dengue</a:t>
            </a:r>
            <a:endParaRPr lang="en-US" dirty="0">
              <a:latin typeface="+mj-lt"/>
            </a:endParaRPr>
          </a:p>
          <a:p>
            <a:pPr algn="l">
              <a:spcBef>
                <a:spcPct val="50000"/>
              </a:spcBef>
            </a:pPr>
            <a:r>
              <a:rPr lang="en-US" dirty="0" smtClean="0">
                <a:latin typeface="+mj-lt"/>
              </a:rPr>
              <a:t>There are many others.</a:t>
            </a:r>
            <a:r>
              <a:rPr lang="en-US" dirty="0" smtClean="0"/>
              <a:t> </a:t>
            </a:r>
            <a:endParaRPr lang="en-US" dirty="0"/>
          </a:p>
        </p:txBody>
      </p:sp>
      <p:pic>
        <p:nvPicPr>
          <p:cNvPr id="36" name="Picture 4" descr="Virus HIV invading a cell"/>
          <p:cNvPicPr>
            <a:picLocks noChangeAspect="1" noChangeArrowheads="1"/>
          </p:cNvPicPr>
          <p:nvPr/>
        </p:nvPicPr>
        <p:blipFill>
          <a:blip r:embed="rId3" cstate="print"/>
          <a:srcRect/>
          <a:stretch>
            <a:fillRect/>
          </a:stretch>
        </p:blipFill>
        <p:spPr bwMode="auto">
          <a:xfrm>
            <a:off x="6248400" y="685800"/>
            <a:ext cx="2432180" cy="2590800"/>
          </a:xfrm>
          <a:prstGeom prst="rect">
            <a:avLst/>
          </a:prstGeom>
          <a:noFill/>
        </p:spPr>
      </p:pic>
      <p:pic>
        <p:nvPicPr>
          <p:cNvPr id="37" name="Picture 2"/>
          <p:cNvPicPr>
            <a:picLocks noChangeAspect="1" noChangeArrowheads="1"/>
          </p:cNvPicPr>
          <p:nvPr/>
        </p:nvPicPr>
        <p:blipFill>
          <a:blip r:embed="rId4" cstate="print"/>
          <a:srcRect/>
          <a:stretch>
            <a:fillRect/>
          </a:stretch>
        </p:blipFill>
        <p:spPr bwMode="auto">
          <a:xfrm>
            <a:off x="4648200" y="3505200"/>
            <a:ext cx="4038600" cy="2600089"/>
          </a:xfrm>
          <a:prstGeom prst="rect">
            <a:avLst/>
          </a:prstGeom>
          <a:noFill/>
          <a:ln w="9525">
            <a:noFill/>
            <a:miter lim="800000"/>
            <a:headEnd/>
            <a:tailEnd/>
          </a:ln>
        </p:spPr>
      </p:pic>
      <p:sp>
        <p:nvSpPr>
          <p:cNvPr id="38" name="TextBox 37"/>
          <p:cNvSpPr txBox="1"/>
          <p:nvPr/>
        </p:nvSpPr>
        <p:spPr>
          <a:xfrm>
            <a:off x="7315200" y="2971800"/>
            <a:ext cx="1447800" cy="276999"/>
          </a:xfrm>
          <a:prstGeom prst="rect">
            <a:avLst/>
          </a:prstGeom>
          <a:noFill/>
        </p:spPr>
        <p:txBody>
          <a:bodyPr wrap="square" rtlCol="0">
            <a:spAutoFit/>
          </a:bodyPr>
          <a:lstStyle/>
          <a:p>
            <a:r>
              <a:rPr lang="en-US" sz="1200" dirty="0" smtClean="0"/>
              <a:t>HIV entering a T cell</a:t>
            </a:r>
            <a:endParaRPr lang="en-US" sz="1200" dirty="0"/>
          </a:p>
        </p:txBody>
      </p:sp>
      <p:sp>
        <p:nvSpPr>
          <p:cNvPr id="39" name="TextBox 38"/>
          <p:cNvSpPr txBox="1"/>
          <p:nvPr/>
        </p:nvSpPr>
        <p:spPr>
          <a:xfrm>
            <a:off x="4800600" y="5867401"/>
            <a:ext cx="2286000" cy="307777"/>
          </a:xfrm>
          <a:prstGeom prst="rect">
            <a:avLst/>
          </a:prstGeom>
          <a:noFill/>
        </p:spPr>
        <p:txBody>
          <a:bodyPr wrap="square" rtlCol="0">
            <a:spAutoFit/>
          </a:bodyPr>
          <a:lstStyle/>
          <a:p>
            <a:r>
              <a:rPr lang="en-US" sz="1400" dirty="0" smtClean="0"/>
              <a:t>Hepatitis cell entry</a:t>
            </a:r>
            <a:endParaRPr lang="en-US" sz="1400" dirty="0"/>
          </a:p>
        </p:txBody>
      </p:sp>
    </p:spTree>
    <p:extLst>
      <p:ext uri="{BB962C8B-B14F-4D97-AF65-F5344CB8AC3E}">
        <p14:creationId xmlns:p14="http://schemas.microsoft.com/office/powerpoint/2010/main" val="277775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441960"/>
            <a:ext cx="8534400" cy="1020762"/>
          </a:xfrm>
        </p:spPr>
        <p:txBody>
          <a:bodyPr>
            <a:noAutofit/>
          </a:bodyPr>
          <a:lstStyle/>
          <a:p>
            <a:pPr algn="ctr"/>
            <a:r>
              <a:rPr lang="en-US" b="1" dirty="0" smtClean="0"/>
              <a:t>BBP and </a:t>
            </a:r>
            <a:br>
              <a:rPr lang="en-US" b="1" dirty="0" smtClean="0"/>
            </a:br>
            <a:r>
              <a:rPr lang="en-US" b="1" dirty="0" smtClean="0"/>
              <a:t>Other </a:t>
            </a:r>
            <a:r>
              <a:rPr lang="en-US" b="1" dirty="0"/>
              <a:t>Potentially Infectious </a:t>
            </a:r>
            <a:r>
              <a:rPr lang="en-US" b="1" dirty="0" smtClean="0"/>
              <a:t>Material (OPIM</a:t>
            </a:r>
            <a:r>
              <a:rPr lang="en-US" b="1" dirty="0"/>
              <a:t>)</a:t>
            </a:r>
          </a:p>
        </p:txBody>
      </p:sp>
      <p:sp>
        <p:nvSpPr>
          <p:cNvPr id="31747" name="Rectangle 3"/>
          <p:cNvSpPr>
            <a:spLocks noGrp="1" noChangeArrowheads="1"/>
          </p:cNvSpPr>
          <p:nvPr>
            <p:ph idx="1"/>
          </p:nvPr>
        </p:nvSpPr>
        <p:spPr>
          <a:xfrm>
            <a:off x="533400" y="1600200"/>
            <a:ext cx="8229600" cy="4525963"/>
          </a:xfrm>
        </p:spPr>
        <p:txBody>
          <a:bodyPr>
            <a:normAutofit/>
          </a:bodyPr>
          <a:lstStyle/>
          <a:p>
            <a:pPr>
              <a:lnSpc>
                <a:spcPct val="80000"/>
              </a:lnSpc>
              <a:buNone/>
            </a:pPr>
            <a:r>
              <a:rPr lang="en-US" sz="2000" dirty="0" smtClean="0">
                <a:latin typeface="+mj-lt"/>
              </a:rPr>
              <a:t>OPIM includes:</a:t>
            </a:r>
          </a:p>
          <a:p>
            <a:pPr>
              <a:lnSpc>
                <a:spcPct val="80000"/>
              </a:lnSpc>
            </a:pPr>
            <a:r>
              <a:rPr lang="en-US" sz="2000" dirty="0" smtClean="0">
                <a:latin typeface="+mj-lt"/>
              </a:rPr>
              <a:t>Blood </a:t>
            </a:r>
            <a:r>
              <a:rPr lang="en-US" sz="2000" dirty="0">
                <a:latin typeface="+mj-lt"/>
              </a:rPr>
              <a:t>products, semen, vaginal </a:t>
            </a:r>
            <a:r>
              <a:rPr lang="en-US" sz="2000" dirty="0" smtClean="0">
                <a:latin typeface="+mj-lt"/>
              </a:rPr>
              <a:t>secretions</a:t>
            </a:r>
            <a:endParaRPr lang="en-US" sz="2000" dirty="0">
              <a:latin typeface="+mj-lt"/>
            </a:endParaRPr>
          </a:p>
          <a:p>
            <a:pPr>
              <a:lnSpc>
                <a:spcPct val="80000"/>
              </a:lnSpc>
            </a:pPr>
            <a:r>
              <a:rPr lang="en-US" sz="2000" dirty="0">
                <a:latin typeface="+mj-lt"/>
              </a:rPr>
              <a:t>Any body fluid that is contaminated with blood</a:t>
            </a:r>
          </a:p>
          <a:p>
            <a:pPr>
              <a:lnSpc>
                <a:spcPct val="80000"/>
              </a:lnSpc>
            </a:pPr>
            <a:r>
              <a:rPr lang="en-US" sz="2000" dirty="0">
                <a:latin typeface="+mj-lt"/>
              </a:rPr>
              <a:t>Any body fluid of an unknown sources</a:t>
            </a:r>
          </a:p>
          <a:p>
            <a:pPr>
              <a:lnSpc>
                <a:spcPct val="80000"/>
              </a:lnSpc>
            </a:pPr>
            <a:r>
              <a:rPr lang="en-US" sz="2000" dirty="0">
                <a:latin typeface="+mj-lt"/>
              </a:rPr>
              <a:t>Unfixed tissues or organs</a:t>
            </a:r>
          </a:p>
          <a:p>
            <a:pPr>
              <a:lnSpc>
                <a:spcPct val="80000"/>
              </a:lnSpc>
            </a:pPr>
            <a:r>
              <a:rPr lang="en-US" sz="2000" dirty="0">
                <a:latin typeface="+mj-lt"/>
              </a:rPr>
              <a:t>Untested cells or cultures (most commercially available cell lines unless otherwise noted)</a:t>
            </a:r>
          </a:p>
          <a:p>
            <a:pPr>
              <a:lnSpc>
                <a:spcPct val="80000"/>
              </a:lnSpc>
            </a:pPr>
            <a:r>
              <a:rPr lang="en-US" sz="2000" dirty="0">
                <a:latin typeface="+mj-lt"/>
              </a:rPr>
              <a:t>Blood, organs or other tissues from experimental animals infected with BBP</a:t>
            </a:r>
          </a:p>
          <a:p>
            <a:pPr>
              <a:lnSpc>
                <a:spcPct val="80000"/>
              </a:lnSpc>
            </a:pPr>
            <a:r>
              <a:rPr lang="en-US" sz="2000" dirty="0">
                <a:latin typeface="+mj-lt"/>
              </a:rPr>
              <a:t>Introduction of human-derived materials (i.e. tumor </a:t>
            </a:r>
            <a:r>
              <a:rPr lang="en-US" sz="2000" dirty="0" smtClean="0">
                <a:latin typeface="+mj-lt"/>
              </a:rPr>
              <a:t>cells, human xenografts) </a:t>
            </a:r>
            <a:r>
              <a:rPr lang="en-US" sz="2000" dirty="0">
                <a:latin typeface="+mj-lt"/>
              </a:rPr>
              <a:t>into animals</a:t>
            </a:r>
          </a:p>
          <a:p>
            <a:pPr>
              <a:lnSpc>
                <a:spcPct val="80000"/>
              </a:lnSpc>
            </a:pPr>
            <a:r>
              <a:rPr lang="en-US" sz="2000" dirty="0">
                <a:latin typeface="+mj-lt"/>
              </a:rPr>
              <a:t>Any obscure red material from an unknown source where it is likely to have a blood spill (i.e. red jelly like substance outside a hospital dumpster</a:t>
            </a:r>
            <a:r>
              <a:rPr lang="en-US" sz="2000" dirty="0" smtClean="0">
                <a:latin typeface="+mj-lt"/>
              </a:rPr>
              <a:t>)</a:t>
            </a:r>
          </a:p>
        </p:txBody>
      </p:sp>
    </p:spTree>
    <p:extLst>
      <p:ext uri="{BB962C8B-B14F-4D97-AF65-F5344CB8AC3E}">
        <p14:creationId xmlns:p14="http://schemas.microsoft.com/office/powerpoint/2010/main" val="884178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6" name="Rectangle 3"/>
          <p:cNvSpPr>
            <a:spLocks noGrp="1" noChangeArrowheads="1"/>
          </p:cNvSpPr>
          <p:nvPr>
            <p:ph type="title"/>
          </p:nvPr>
        </p:nvSpPr>
        <p:spPr>
          <a:xfrm>
            <a:off x="228600" y="381000"/>
            <a:ext cx="5257800" cy="762000"/>
          </a:xfrm>
          <a:noFill/>
        </p:spPr>
        <p:txBody>
          <a:bodyPr anchor="b">
            <a:normAutofit/>
          </a:bodyPr>
          <a:lstStyle/>
          <a:p>
            <a:pPr algn="ctr" eaLnBrk="1" hangingPunct="1"/>
            <a:r>
              <a:rPr lang="en-US" sz="3600" b="1" dirty="0" smtClean="0"/>
              <a:t>Hepatitis B and C</a:t>
            </a:r>
          </a:p>
        </p:txBody>
      </p:sp>
      <p:sp>
        <p:nvSpPr>
          <p:cNvPr id="416770" name="Rectangle 2"/>
          <p:cNvSpPr>
            <a:spLocks noGrp="1" noChangeArrowheads="1"/>
          </p:cNvSpPr>
          <p:nvPr>
            <p:ph idx="1"/>
          </p:nvPr>
        </p:nvSpPr>
        <p:spPr>
          <a:xfrm>
            <a:off x="457200" y="1524000"/>
            <a:ext cx="5715000" cy="4114800"/>
          </a:xfrm>
        </p:spPr>
        <p:txBody>
          <a:bodyPr>
            <a:normAutofit lnSpcReduction="10000"/>
          </a:bodyPr>
          <a:lstStyle/>
          <a:p>
            <a:pPr marL="0" indent="0" eaLnBrk="1" hangingPunct="1">
              <a:lnSpc>
                <a:spcPct val="90000"/>
              </a:lnSpc>
              <a:buNone/>
            </a:pPr>
            <a:r>
              <a:rPr lang="en-US" sz="1800" dirty="0" smtClean="0">
                <a:latin typeface="+mj-lt"/>
              </a:rPr>
              <a:t>Hepatitis B and C cause liver disease and liver failure. Symptoms are similar and include jaundice, fatigue, nausea.</a:t>
            </a:r>
          </a:p>
          <a:p>
            <a:pPr eaLnBrk="1" hangingPunct="1">
              <a:lnSpc>
                <a:spcPct val="90000"/>
              </a:lnSpc>
              <a:buFontTx/>
              <a:buNone/>
            </a:pPr>
            <a:r>
              <a:rPr lang="en-US" sz="1800" dirty="0" smtClean="0">
                <a:latin typeface="+mj-lt"/>
              </a:rPr>
              <a:t>	</a:t>
            </a:r>
          </a:p>
          <a:p>
            <a:pPr eaLnBrk="1" hangingPunct="1">
              <a:lnSpc>
                <a:spcPct val="90000"/>
              </a:lnSpc>
              <a:buFontTx/>
              <a:buNone/>
            </a:pPr>
            <a:r>
              <a:rPr lang="en-US" sz="1800" dirty="0" smtClean="0">
                <a:latin typeface="+mj-lt"/>
              </a:rPr>
              <a:t>Hepatitis B:</a:t>
            </a:r>
          </a:p>
          <a:p>
            <a:pPr lvl="1" eaLnBrk="1" hangingPunct="1">
              <a:lnSpc>
                <a:spcPct val="90000"/>
              </a:lnSpc>
            </a:pPr>
            <a:r>
              <a:rPr lang="en-US" sz="1800" dirty="0" smtClean="0">
                <a:latin typeface="+mj-lt"/>
              </a:rPr>
              <a:t>30% have no signs or symptoms</a:t>
            </a:r>
          </a:p>
          <a:p>
            <a:pPr lvl="1" eaLnBrk="1" hangingPunct="1">
              <a:lnSpc>
                <a:spcPct val="90000"/>
              </a:lnSpc>
            </a:pPr>
            <a:r>
              <a:rPr lang="en-US" sz="1800" dirty="0" smtClean="0">
                <a:latin typeface="+mj-lt"/>
              </a:rPr>
              <a:t>6% of infected adults become long-time carriers (90% of infected infants)</a:t>
            </a:r>
          </a:p>
          <a:p>
            <a:pPr lvl="1">
              <a:lnSpc>
                <a:spcPct val="90000"/>
              </a:lnSpc>
            </a:pPr>
            <a:r>
              <a:rPr lang="en-US" sz="1800" dirty="0" smtClean="0">
                <a:latin typeface="+mj-lt"/>
              </a:rPr>
              <a:t>The Hepatitis B Virus can survive outside of the host for more than 1 week</a:t>
            </a:r>
          </a:p>
          <a:p>
            <a:pPr eaLnBrk="1" hangingPunct="1">
              <a:lnSpc>
                <a:spcPct val="90000"/>
              </a:lnSpc>
              <a:buFontTx/>
              <a:buNone/>
            </a:pPr>
            <a:r>
              <a:rPr lang="en-US" sz="1800" dirty="0" smtClean="0">
                <a:latin typeface="+mj-lt"/>
              </a:rPr>
              <a:t>	</a:t>
            </a:r>
          </a:p>
          <a:p>
            <a:pPr eaLnBrk="1" hangingPunct="1">
              <a:lnSpc>
                <a:spcPct val="90000"/>
              </a:lnSpc>
              <a:buFontTx/>
              <a:buNone/>
            </a:pPr>
            <a:r>
              <a:rPr lang="en-US" sz="1800" dirty="0" smtClean="0">
                <a:latin typeface="+mj-lt"/>
              </a:rPr>
              <a:t>Hepatitis C:</a:t>
            </a:r>
          </a:p>
          <a:p>
            <a:pPr lvl="1" eaLnBrk="1" hangingPunct="1">
              <a:lnSpc>
                <a:spcPct val="90000"/>
              </a:lnSpc>
            </a:pPr>
            <a:r>
              <a:rPr lang="en-US" sz="1800" dirty="0" smtClean="0">
                <a:latin typeface="+mj-lt"/>
              </a:rPr>
              <a:t>80% have no signs or symptoms</a:t>
            </a:r>
          </a:p>
          <a:p>
            <a:pPr lvl="1" eaLnBrk="1" hangingPunct="1">
              <a:lnSpc>
                <a:spcPct val="90000"/>
              </a:lnSpc>
            </a:pPr>
            <a:r>
              <a:rPr lang="en-US" sz="1800" dirty="0" smtClean="0">
                <a:latin typeface="+mj-lt"/>
              </a:rPr>
              <a:t>70% become long-time carriers</a:t>
            </a:r>
          </a:p>
        </p:txBody>
      </p:sp>
      <p:pic>
        <p:nvPicPr>
          <p:cNvPr id="133121" name="Picture 1"/>
          <p:cNvPicPr>
            <a:picLocks noChangeAspect="1" noChangeArrowheads="1"/>
          </p:cNvPicPr>
          <p:nvPr/>
        </p:nvPicPr>
        <p:blipFill>
          <a:blip r:embed="rId3" cstate="print"/>
          <a:srcRect/>
          <a:stretch>
            <a:fillRect/>
          </a:stretch>
        </p:blipFill>
        <p:spPr bwMode="auto">
          <a:xfrm>
            <a:off x="6934200" y="3810000"/>
            <a:ext cx="1409291" cy="1382580"/>
          </a:xfrm>
          <a:prstGeom prst="rect">
            <a:avLst/>
          </a:prstGeom>
          <a:noFill/>
          <a:ln w="9525">
            <a:noFill/>
            <a:miter lim="800000"/>
            <a:headEnd/>
            <a:tailEnd/>
          </a:ln>
        </p:spPr>
      </p:pic>
      <p:pic>
        <p:nvPicPr>
          <p:cNvPr id="133123" name="Picture 3"/>
          <p:cNvPicPr>
            <a:picLocks noChangeAspect="1" noChangeArrowheads="1"/>
          </p:cNvPicPr>
          <p:nvPr/>
        </p:nvPicPr>
        <p:blipFill>
          <a:blip r:embed="rId4" cstate="print"/>
          <a:srcRect/>
          <a:stretch>
            <a:fillRect/>
          </a:stretch>
        </p:blipFill>
        <p:spPr bwMode="auto">
          <a:xfrm>
            <a:off x="6858000" y="1524000"/>
            <a:ext cx="1615786" cy="1481137"/>
          </a:xfrm>
          <a:prstGeom prst="rect">
            <a:avLst/>
          </a:prstGeom>
          <a:noFill/>
          <a:ln w="9525">
            <a:noFill/>
            <a:miter lim="800000"/>
            <a:headEnd/>
            <a:tailEnd/>
          </a:ln>
        </p:spPr>
      </p:pic>
    </p:spTree>
    <p:extLst>
      <p:ext uri="{BB962C8B-B14F-4D97-AF65-F5344CB8AC3E}">
        <p14:creationId xmlns:p14="http://schemas.microsoft.com/office/powerpoint/2010/main" val="1302702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177800"/>
            <a:ext cx="8382000" cy="944562"/>
          </a:xfrm>
        </p:spPr>
        <p:txBody>
          <a:bodyPr>
            <a:noAutofit/>
          </a:bodyPr>
          <a:lstStyle/>
          <a:p>
            <a:pPr algn="l"/>
            <a:r>
              <a:rPr lang="en-US" sz="3200" b="1" dirty="0"/>
              <a:t>Human Immunodeficiency Virus (HIV)</a:t>
            </a:r>
          </a:p>
        </p:txBody>
      </p:sp>
      <p:sp>
        <p:nvSpPr>
          <p:cNvPr id="23555" name="Rectangle 3"/>
          <p:cNvSpPr>
            <a:spLocks noGrp="1" noChangeArrowheads="1"/>
          </p:cNvSpPr>
          <p:nvPr>
            <p:ph idx="1"/>
          </p:nvPr>
        </p:nvSpPr>
        <p:spPr>
          <a:xfrm>
            <a:off x="3874607" y="1378857"/>
            <a:ext cx="5037163" cy="4252686"/>
          </a:xfrm>
        </p:spPr>
        <p:txBody>
          <a:bodyPr>
            <a:noAutofit/>
          </a:bodyPr>
          <a:lstStyle/>
          <a:p>
            <a:pPr>
              <a:lnSpc>
                <a:spcPct val="80000"/>
              </a:lnSpc>
              <a:spcBef>
                <a:spcPts val="600"/>
              </a:spcBef>
            </a:pPr>
            <a:r>
              <a:rPr lang="en-US" sz="2000" dirty="0">
                <a:latin typeface="+mj-lt"/>
              </a:rPr>
              <a:t>HIV </a:t>
            </a:r>
            <a:r>
              <a:rPr lang="en-US" sz="2000" dirty="0" smtClean="0">
                <a:latin typeface="+mj-lt"/>
              </a:rPr>
              <a:t>is an </a:t>
            </a:r>
            <a:r>
              <a:rPr lang="en-US" sz="2000" dirty="0">
                <a:latin typeface="+mj-lt"/>
              </a:rPr>
              <a:t>RNA virus that affects the immune system. </a:t>
            </a:r>
          </a:p>
          <a:p>
            <a:pPr>
              <a:lnSpc>
                <a:spcPct val="80000"/>
              </a:lnSpc>
              <a:spcBef>
                <a:spcPts val="600"/>
              </a:spcBef>
            </a:pPr>
            <a:r>
              <a:rPr lang="en-US" sz="2000" dirty="0">
                <a:latin typeface="+mj-lt"/>
              </a:rPr>
              <a:t>The virus may be passed through infected blood or OPIM that comes in contact with broken skin or mucous membranes.</a:t>
            </a:r>
          </a:p>
          <a:p>
            <a:pPr>
              <a:lnSpc>
                <a:spcPct val="80000"/>
              </a:lnSpc>
              <a:spcBef>
                <a:spcPts val="600"/>
              </a:spcBef>
            </a:pPr>
            <a:r>
              <a:rPr lang="en-US" sz="2000" dirty="0">
                <a:latin typeface="+mj-lt"/>
              </a:rPr>
              <a:t>The virus attacks the </a:t>
            </a:r>
            <a:r>
              <a:rPr lang="en-US" sz="2000" dirty="0" smtClean="0">
                <a:latin typeface="+mj-lt"/>
              </a:rPr>
              <a:t>CD4+ T cells </a:t>
            </a:r>
            <a:r>
              <a:rPr lang="en-US" sz="2000" dirty="0">
                <a:latin typeface="+mj-lt"/>
              </a:rPr>
              <a:t>and depletes their population, irreversibly destroying the immune system.</a:t>
            </a:r>
          </a:p>
          <a:p>
            <a:pPr>
              <a:lnSpc>
                <a:spcPct val="80000"/>
              </a:lnSpc>
              <a:spcBef>
                <a:spcPts val="600"/>
              </a:spcBef>
            </a:pPr>
            <a:r>
              <a:rPr lang="en-US" sz="2000" dirty="0">
                <a:latin typeface="+mj-lt"/>
              </a:rPr>
              <a:t>AIDS is the symptomatic condition that results from an infection by </a:t>
            </a:r>
            <a:r>
              <a:rPr lang="en-US" sz="2000" dirty="0" smtClean="0">
                <a:latin typeface="+mj-lt"/>
              </a:rPr>
              <a:t>HIV</a:t>
            </a:r>
            <a:endParaRPr lang="en-US" sz="2000" dirty="0">
              <a:latin typeface="+mj-lt"/>
            </a:endParaRPr>
          </a:p>
          <a:p>
            <a:pPr>
              <a:lnSpc>
                <a:spcPct val="80000"/>
              </a:lnSpc>
              <a:spcBef>
                <a:spcPts val="600"/>
              </a:spcBef>
            </a:pPr>
            <a:r>
              <a:rPr lang="en-US" sz="2000" dirty="0">
                <a:latin typeface="+mj-lt"/>
              </a:rPr>
              <a:t>Recent studies suggest the best independent predictors of primary HIV infection are rash and fever among individuals recently exposed to HIV.  </a:t>
            </a:r>
          </a:p>
          <a:p>
            <a:pPr>
              <a:lnSpc>
                <a:spcPct val="80000"/>
              </a:lnSpc>
              <a:spcBef>
                <a:spcPts val="600"/>
              </a:spcBef>
            </a:pPr>
            <a:r>
              <a:rPr lang="en-US" sz="2000" dirty="0">
                <a:latin typeface="+mj-lt"/>
              </a:rPr>
              <a:t>HIV does not survive well outside the host. (~90-99% reduction of virus particles within several hours</a:t>
            </a:r>
            <a:r>
              <a:rPr lang="en-US" sz="2000" dirty="0"/>
              <a:t>)</a:t>
            </a:r>
          </a:p>
        </p:txBody>
      </p:sp>
      <p:pic>
        <p:nvPicPr>
          <p:cNvPr id="6" name="Picture 2"/>
          <p:cNvPicPr>
            <a:picLocks noChangeAspect="1" noChangeArrowheads="1"/>
          </p:cNvPicPr>
          <p:nvPr/>
        </p:nvPicPr>
        <p:blipFill>
          <a:blip r:embed="rId3" cstate="print"/>
          <a:srcRect/>
          <a:stretch>
            <a:fillRect/>
          </a:stretch>
        </p:blipFill>
        <p:spPr bwMode="auto">
          <a:xfrm>
            <a:off x="435430" y="2133600"/>
            <a:ext cx="3439178" cy="3019425"/>
          </a:xfrm>
          <a:prstGeom prst="rect">
            <a:avLst/>
          </a:prstGeom>
          <a:noFill/>
          <a:ln w="9525">
            <a:noFill/>
            <a:miter lim="800000"/>
            <a:headEnd/>
            <a:tailEnd/>
          </a:ln>
        </p:spPr>
      </p:pic>
    </p:spTree>
    <p:extLst>
      <p:ext uri="{BB962C8B-B14F-4D97-AF65-F5344CB8AC3E}">
        <p14:creationId xmlns:p14="http://schemas.microsoft.com/office/powerpoint/2010/main" val="2739674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0209"/>
            <a:ext cx="8458200" cy="1020762"/>
          </a:xfrm>
        </p:spPr>
        <p:txBody>
          <a:bodyPr>
            <a:normAutofit/>
          </a:bodyPr>
          <a:lstStyle/>
          <a:p>
            <a:pPr algn="ctr"/>
            <a:r>
              <a:rPr lang="en-US" sz="3600" b="1" dirty="0" smtClean="0"/>
              <a:t>Minimize Exposure </a:t>
            </a:r>
            <a:endParaRPr lang="en-US" sz="3600" b="1" dirty="0"/>
          </a:p>
        </p:txBody>
      </p:sp>
      <p:sp>
        <p:nvSpPr>
          <p:cNvPr id="33795" name="Rectangle 3"/>
          <p:cNvSpPr>
            <a:spLocks noGrp="1" noChangeArrowheads="1"/>
          </p:cNvSpPr>
          <p:nvPr>
            <p:ph idx="1"/>
          </p:nvPr>
        </p:nvSpPr>
        <p:spPr>
          <a:xfrm>
            <a:off x="304800" y="1357085"/>
            <a:ext cx="5638800" cy="4953000"/>
          </a:xfrm>
        </p:spPr>
        <p:txBody>
          <a:bodyPr>
            <a:noAutofit/>
          </a:bodyPr>
          <a:lstStyle/>
          <a:p>
            <a:pPr marL="0" indent="0">
              <a:lnSpc>
                <a:spcPct val="80000"/>
              </a:lnSpc>
              <a:buNone/>
            </a:pPr>
            <a:r>
              <a:rPr lang="en-US" sz="2000" dirty="0" smtClean="0">
                <a:latin typeface="+mj-lt"/>
              </a:rPr>
              <a:t>The primary route of exposure to BBP is through injection or contamination of a cut or skin that is not intact.  </a:t>
            </a:r>
          </a:p>
          <a:p>
            <a:pPr marL="0" indent="0">
              <a:lnSpc>
                <a:spcPct val="80000"/>
              </a:lnSpc>
              <a:buNone/>
            </a:pPr>
            <a:r>
              <a:rPr lang="en-US" sz="2000" dirty="0" smtClean="0">
                <a:latin typeface="+mj-lt"/>
              </a:rPr>
              <a:t>The use of sharps should be minimized and alternatives should be explored to reduce the risk of accidental  puncture wounds or cuts.</a:t>
            </a:r>
          </a:p>
          <a:p>
            <a:pPr marL="0" indent="0">
              <a:lnSpc>
                <a:spcPct val="80000"/>
              </a:lnSpc>
              <a:buNone/>
            </a:pPr>
            <a:endParaRPr lang="en-US" sz="2000" dirty="0" smtClean="0">
              <a:latin typeface="+mj-lt"/>
            </a:endParaRPr>
          </a:p>
          <a:p>
            <a:pPr marL="0" indent="0">
              <a:lnSpc>
                <a:spcPct val="80000"/>
              </a:lnSpc>
              <a:buNone/>
            </a:pPr>
            <a:r>
              <a:rPr lang="en-US" sz="2000" b="1" dirty="0" smtClean="0">
                <a:latin typeface="+mj-lt"/>
              </a:rPr>
              <a:t>Universal Precautions</a:t>
            </a:r>
          </a:p>
          <a:p>
            <a:pPr marL="0" indent="0">
              <a:lnSpc>
                <a:spcPct val="80000"/>
              </a:lnSpc>
              <a:buNone/>
            </a:pPr>
            <a:r>
              <a:rPr lang="en-US" sz="2000" dirty="0" smtClean="0">
                <a:latin typeface="+mj-lt"/>
              </a:rPr>
              <a:t>Appropriate Personal </a:t>
            </a:r>
            <a:r>
              <a:rPr lang="en-US" sz="2000" dirty="0">
                <a:latin typeface="+mj-lt"/>
              </a:rPr>
              <a:t>Protective Equipment (PPE</a:t>
            </a:r>
            <a:r>
              <a:rPr lang="en-US" sz="2000" dirty="0" smtClean="0">
                <a:latin typeface="+mj-lt"/>
              </a:rPr>
              <a:t>) will help protect you from exposure to splashes and sprays for all biological material, including BBPs and other infectious agents.</a:t>
            </a:r>
          </a:p>
          <a:p>
            <a:pPr marL="0" indent="0">
              <a:lnSpc>
                <a:spcPct val="80000"/>
              </a:lnSpc>
              <a:buNone/>
            </a:pPr>
            <a:r>
              <a:rPr lang="en-US" sz="2000" dirty="0" smtClean="0">
                <a:latin typeface="+mj-lt"/>
              </a:rPr>
              <a:t>Engineering Controls such as a Biosafety Cabinet and aerosol proof centrifuge rotors further decrease the risk of exposure.</a:t>
            </a:r>
          </a:p>
          <a:p>
            <a:pPr marL="0" indent="0">
              <a:lnSpc>
                <a:spcPct val="80000"/>
              </a:lnSpc>
              <a:buNone/>
            </a:pPr>
            <a:endParaRPr lang="en-US" sz="1800" dirty="0" smtClean="0">
              <a:latin typeface="+mj-lt"/>
            </a:endParaRPr>
          </a:p>
          <a:p>
            <a:pPr marL="0" indent="0">
              <a:lnSpc>
                <a:spcPct val="80000"/>
              </a:lnSpc>
              <a:buNone/>
            </a:pPr>
            <a:endParaRPr lang="en-US" sz="1800" dirty="0">
              <a:latin typeface="+mj-lt"/>
            </a:endParaRPr>
          </a:p>
        </p:txBody>
      </p:sp>
      <p:pic>
        <p:nvPicPr>
          <p:cNvPr id="33797" name="Picture 5" descr="fingerblood"/>
          <p:cNvPicPr>
            <a:picLocks noChangeAspect="1" noChangeArrowheads="1"/>
          </p:cNvPicPr>
          <p:nvPr/>
        </p:nvPicPr>
        <p:blipFill>
          <a:blip r:embed="rId3" cstate="print"/>
          <a:srcRect/>
          <a:stretch>
            <a:fillRect/>
          </a:stretch>
        </p:blipFill>
        <p:spPr bwMode="auto">
          <a:xfrm>
            <a:off x="6019800" y="2819400"/>
            <a:ext cx="2703513" cy="3581400"/>
          </a:xfrm>
          <a:prstGeom prst="rect">
            <a:avLst/>
          </a:prstGeom>
          <a:noFill/>
        </p:spPr>
      </p:pic>
    </p:spTree>
    <p:extLst>
      <p:ext uri="{BB962C8B-B14F-4D97-AF65-F5344CB8AC3E}">
        <p14:creationId xmlns:p14="http://schemas.microsoft.com/office/powerpoint/2010/main" val="77821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2"/>
          <p:cNvSpPr>
            <a:spLocks noGrp="1" noChangeArrowheads="1"/>
          </p:cNvSpPr>
          <p:nvPr>
            <p:ph type="title"/>
          </p:nvPr>
        </p:nvSpPr>
        <p:spPr>
          <a:xfrm>
            <a:off x="228600" y="228600"/>
            <a:ext cx="8686800" cy="1143000"/>
          </a:xfrm>
        </p:spPr>
        <p:txBody>
          <a:bodyPr>
            <a:noAutofit/>
          </a:bodyPr>
          <a:lstStyle/>
          <a:p>
            <a:pPr algn="ctr" eaLnBrk="1" hangingPunct="1"/>
            <a:r>
              <a:rPr lang="en-US" sz="3600" b="1" dirty="0" smtClean="0"/>
              <a:t>Laboratory-Acquired Infections (LAIs)</a:t>
            </a:r>
          </a:p>
        </p:txBody>
      </p:sp>
      <p:sp>
        <p:nvSpPr>
          <p:cNvPr id="94214" name="Rectangle 3"/>
          <p:cNvSpPr>
            <a:spLocks noGrp="1" noChangeArrowheads="1"/>
          </p:cNvSpPr>
          <p:nvPr>
            <p:ph idx="1"/>
          </p:nvPr>
        </p:nvSpPr>
        <p:spPr>
          <a:xfrm>
            <a:off x="228600" y="1103086"/>
            <a:ext cx="8102600" cy="5334000"/>
          </a:xfrm>
        </p:spPr>
        <p:txBody>
          <a:bodyPr>
            <a:noAutofit/>
          </a:bodyPr>
          <a:lstStyle/>
          <a:p>
            <a:pPr>
              <a:buNone/>
            </a:pPr>
            <a:r>
              <a:rPr lang="en-US" sz="2400" dirty="0" smtClean="0">
                <a:latin typeface="+mj-lt"/>
              </a:rPr>
              <a:t>Laboratory Acquired Infections do happen and for the most part aren't linked to a specific accident.</a:t>
            </a:r>
          </a:p>
          <a:p>
            <a:pPr eaLnBrk="1" hangingPunct="1"/>
            <a:r>
              <a:rPr lang="en-US" sz="2400" dirty="0" smtClean="0">
                <a:latin typeface="+mj-lt"/>
              </a:rPr>
              <a:t>Studies by Pike (1979)/Harding and Byers (1999) found that:</a:t>
            </a:r>
          </a:p>
          <a:p>
            <a:pPr lvl="1" eaLnBrk="1" hangingPunct="1"/>
            <a:r>
              <a:rPr lang="en-US" sz="2400" dirty="0" smtClean="0">
                <a:latin typeface="+mj-lt"/>
              </a:rPr>
              <a:t>Only a small percentage of lab-acquired infections were linked to a specific accident</a:t>
            </a:r>
          </a:p>
          <a:p>
            <a:pPr lvl="1"/>
            <a:r>
              <a:rPr lang="en-US" sz="2400" dirty="0" smtClean="0">
                <a:latin typeface="+mj-lt"/>
              </a:rPr>
              <a:t>Over 80% did not know how exposure occurred, </a:t>
            </a:r>
          </a:p>
          <a:p>
            <a:pPr lvl="2"/>
            <a:r>
              <a:rPr lang="en-US" sz="2000" dirty="0" smtClean="0">
                <a:latin typeface="+mj-lt"/>
              </a:rPr>
              <a:t>it is assumed that exposure happened via aerosol production in routine procedures</a:t>
            </a:r>
          </a:p>
          <a:p>
            <a:pPr eaLnBrk="1" hangingPunct="1"/>
            <a:r>
              <a:rPr lang="en-US" sz="2400" dirty="0" smtClean="0">
                <a:latin typeface="+mj-lt"/>
              </a:rPr>
              <a:t>Of infections with known cause:</a:t>
            </a:r>
          </a:p>
          <a:p>
            <a:pPr lvl="1" eaLnBrk="1" hangingPunct="1"/>
            <a:r>
              <a:rPr lang="en-US" sz="2400" dirty="0" smtClean="0">
                <a:latin typeface="+mj-lt"/>
              </a:rPr>
              <a:t>41% were from sharp objects</a:t>
            </a:r>
          </a:p>
          <a:p>
            <a:pPr lvl="1" eaLnBrk="1" hangingPunct="1"/>
            <a:r>
              <a:rPr lang="en-US" sz="2400" dirty="0" smtClean="0">
                <a:latin typeface="+mj-lt"/>
              </a:rPr>
              <a:t>27% were from spills/sprays</a:t>
            </a:r>
          </a:p>
          <a:p>
            <a:pPr lvl="1" eaLnBrk="1" hangingPunct="1"/>
            <a:r>
              <a:rPr lang="en-US" sz="2400" dirty="0" smtClean="0">
                <a:latin typeface="+mj-lt"/>
              </a:rPr>
              <a:t>13% were from animal bites</a:t>
            </a:r>
          </a:p>
          <a:p>
            <a:pPr>
              <a:lnSpc>
                <a:spcPct val="80000"/>
              </a:lnSpc>
              <a:buNone/>
            </a:pPr>
            <a:endParaRPr lang="en-US" sz="1800" dirty="0" smtClean="0">
              <a:latin typeface="+mj-lt"/>
            </a:endParaRPr>
          </a:p>
        </p:txBody>
      </p:sp>
      <p:pic>
        <p:nvPicPr>
          <p:cNvPr id="58370" name="Picture 2"/>
          <p:cNvPicPr>
            <a:picLocks noChangeAspect="1" noChangeArrowheads="1"/>
          </p:cNvPicPr>
          <p:nvPr/>
        </p:nvPicPr>
        <p:blipFill>
          <a:blip r:embed="rId3" cstate="print"/>
          <a:srcRect/>
          <a:stretch>
            <a:fillRect/>
          </a:stretch>
        </p:blipFill>
        <p:spPr bwMode="auto">
          <a:xfrm>
            <a:off x="5818546" y="3949809"/>
            <a:ext cx="3020655" cy="2257937"/>
          </a:xfrm>
          <a:prstGeom prst="rect">
            <a:avLst/>
          </a:prstGeom>
          <a:noFill/>
          <a:ln w="9525">
            <a:noFill/>
            <a:miter lim="800000"/>
            <a:headEnd/>
            <a:tailEnd/>
          </a:ln>
        </p:spPr>
      </p:pic>
    </p:spTree>
    <p:extLst>
      <p:ext uri="{BB962C8B-B14F-4D97-AF65-F5344CB8AC3E}">
        <p14:creationId xmlns:p14="http://schemas.microsoft.com/office/powerpoint/2010/main" val="447279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533400" y="1447800"/>
            <a:ext cx="8229600" cy="4525963"/>
          </a:xfrm>
        </p:spPr>
        <p:txBody>
          <a:bodyPr>
            <a:noAutofit/>
          </a:bodyPr>
          <a:lstStyle/>
          <a:p>
            <a:pPr marL="0" indent="0">
              <a:lnSpc>
                <a:spcPct val="90000"/>
              </a:lnSpc>
              <a:buNone/>
            </a:pPr>
            <a:r>
              <a:rPr lang="en-US" sz="1800" b="1" dirty="0" smtClean="0">
                <a:latin typeface="+mj-lt"/>
              </a:rPr>
              <a:t>Tissue specimens and cultures should be handled to avoid spreading contamination from liquids to other areas and work surfaces.</a:t>
            </a:r>
          </a:p>
          <a:p>
            <a:pPr marL="338138" indent="-338138">
              <a:lnSpc>
                <a:spcPct val="90000"/>
              </a:lnSpc>
            </a:pPr>
            <a:r>
              <a:rPr lang="en-US" sz="1800" dirty="0" smtClean="0">
                <a:latin typeface="+mj-lt"/>
              </a:rPr>
              <a:t>Avoid sprays from wet materials by opening containers pointed away from your face.</a:t>
            </a:r>
          </a:p>
          <a:p>
            <a:pPr marL="338138" indent="-338138">
              <a:lnSpc>
                <a:spcPct val="90000"/>
              </a:lnSpc>
            </a:pPr>
            <a:r>
              <a:rPr lang="en-US" sz="1800" dirty="0" smtClean="0">
                <a:latin typeface="+mj-lt"/>
              </a:rPr>
              <a:t>Avoid contaminating the outside of the container. </a:t>
            </a:r>
          </a:p>
          <a:p>
            <a:pPr>
              <a:lnSpc>
                <a:spcPct val="90000"/>
              </a:lnSpc>
            </a:pPr>
            <a:r>
              <a:rPr lang="en-US" sz="1800" dirty="0" smtClean="0">
                <a:latin typeface="+mj-lt"/>
              </a:rPr>
              <a:t>Avoid flicking caps open to minimize aerosols.</a:t>
            </a:r>
          </a:p>
          <a:p>
            <a:pPr>
              <a:lnSpc>
                <a:spcPct val="90000"/>
              </a:lnSpc>
            </a:pPr>
            <a:r>
              <a:rPr lang="en-US" sz="1800" dirty="0" smtClean="0">
                <a:latin typeface="+mj-lt"/>
              </a:rPr>
              <a:t>Disinfect the outside of container before work and before returning it to storage</a:t>
            </a:r>
          </a:p>
          <a:p>
            <a:pPr>
              <a:lnSpc>
                <a:spcPct val="90000"/>
              </a:lnSpc>
            </a:pPr>
            <a:r>
              <a:rPr lang="en-US" sz="1800" dirty="0" smtClean="0">
                <a:latin typeface="+mj-lt"/>
              </a:rPr>
              <a:t>Close containers securely for transport</a:t>
            </a:r>
          </a:p>
          <a:p>
            <a:pPr>
              <a:lnSpc>
                <a:spcPct val="90000"/>
              </a:lnSpc>
            </a:pPr>
            <a:r>
              <a:rPr lang="en-US" sz="1800" dirty="0" smtClean="0">
                <a:latin typeface="+mj-lt"/>
              </a:rPr>
              <a:t>Ensure biohazard labels are affixed to containers of waste, refrigerators, freezers, other equipment and containers used with or to store or transport blood and OPIM.</a:t>
            </a:r>
          </a:p>
          <a:p>
            <a:pPr marL="0" indent="0">
              <a:buNone/>
            </a:pPr>
            <a:r>
              <a:rPr lang="en-US" sz="1800" dirty="0" smtClean="0">
                <a:latin typeface="+mj-lt"/>
              </a:rPr>
              <a:t>There are no guarantees.  Even dried blood could potentially transmit a BBP and cause infection.   </a:t>
            </a:r>
          </a:p>
          <a:p>
            <a:pPr marL="0" indent="0">
              <a:buNone/>
            </a:pPr>
            <a:r>
              <a:rPr lang="en-US" sz="1800" b="1" dirty="0" smtClean="0">
                <a:latin typeface="+mj-lt"/>
              </a:rPr>
              <a:t>Commercial cell lines should be treated as infectious, even if they are tested.  </a:t>
            </a:r>
            <a:r>
              <a:rPr lang="en-US" sz="1800" dirty="0" smtClean="0">
                <a:latin typeface="+mj-lt"/>
              </a:rPr>
              <a:t>Most are tested for HIV or Hepatitis B or C, but this limited testing does not ensure that other disease causing agents are not present.</a:t>
            </a:r>
          </a:p>
        </p:txBody>
      </p:sp>
      <p:sp>
        <p:nvSpPr>
          <p:cNvPr id="6" name="Rectangle 2"/>
          <p:cNvSpPr txBox="1">
            <a:spLocks noChangeArrowheads="1"/>
          </p:cNvSpPr>
          <p:nvPr/>
        </p:nvSpPr>
        <p:spPr>
          <a:xfrm>
            <a:off x="304800" y="304800"/>
            <a:ext cx="8382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strike="noStrike" kern="1200" cap="none" spc="0" normalizeH="0" baseline="0" noProof="0" dirty="0" smtClean="0">
                <a:ln>
                  <a:noFill/>
                </a:ln>
                <a:effectLst/>
                <a:uLnTx/>
                <a:uFillTx/>
                <a:latin typeface="+mj-lt"/>
                <a:ea typeface="+mj-ea"/>
                <a:cs typeface="+mj-cs"/>
              </a:rPr>
              <a:t>Minimize Exposure </a:t>
            </a:r>
            <a:endParaRPr kumimoji="0" lang="en-US" sz="3600" b="1" i="0"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3078294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33124"/>
            <a:ext cx="8382000" cy="1020762"/>
          </a:xfrm>
        </p:spPr>
        <p:txBody>
          <a:bodyPr>
            <a:normAutofit/>
          </a:bodyPr>
          <a:lstStyle/>
          <a:p>
            <a:pPr algn="ctr"/>
            <a:r>
              <a:rPr lang="en-US" sz="3600" b="1" dirty="0"/>
              <a:t>Exposure Control Plan</a:t>
            </a:r>
          </a:p>
        </p:txBody>
      </p:sp>
      <p:sp>
        <p:nvSpPr>
          <p:cNvPr id="20483" name="Rectangle 3"/>
          <p:cNvSpPr>
            <a:spLocks noGrp="1" noChangeArrowheads="1"/>
          </p:cNvSpPr>
          <p:nvPr>
            <p:ph idx="1"/>
          </p:nvPr>
        </p:nvSpPr>
        <p:spPr>
          <a:xfrm>
            <a:off x="609600" y="1676400"/>
            <a:ext cx="7772400" cy="4114800"/>
          </a:xfrm>
        </p:spPr>
        <p:txBody>
          <a:bodyPr>
            <a:noAutofit/>
          </a:bodyPr>
          <a:lstStyle/>
          <a:p>
            <a:pPr marL="0" indent="0">
              <a:lnSpc>
                <a:spcPct val="80000"/>
              </a:lnSpc>
              <a:buNone/>
            </a:pPr>
            <a:r>
              <a:rPr lang="en-US" sz="1800" dirty="0" smtClean="0">
                <a:latin typeface="+mj-lt"/>
              </a:rPr>
              <a:t>A written Exposure Control Plan is required by OSHA.  An Exposure Control Plan contains the following information:</a:t>
            </a:r>
          </a:p>
          <a:p>
            <a:r>
              <a:rPr lang="en-US" sz="1800" dirty="0" smtClean="0">
                <a:latin typeface="+mj-lt"/>
              </a:rPr>
              <a:t>Review </a:t>
            </a:r>
            <a:r>
              <a:rPr lang="en-US" sz="1800" dirty="0">
                <a:latin typeface="+mj-lt"/>
              </a:rPr>
              <a:t>of job titles and specific job tasks where there is a reasonably anticipated exposure</a:t>
            </a:r>
          </a:p>
          <a:p>
            <a:r>
              <a:rPr lang="en-US" sz="1800" dirty="0">
                <a:latin typeface="+mj-lt"/>
              </a:rPr>
              <a:t>Review of Universal Precautions and </a:t>
            </a:r>
            <a:r>
              <a:rPr lang="en-US" sz="1800" dirty="0" smtClean="0">
                <a:latin typeface="+mj-lt"/>
              </a:rPr>
              <a:t>SOPs including:</a:t>
            </a:r>
            <a:endParaRPr lang="en-US" sz="1800" dirty="0">
              <a:latin typeface="+mj-lt"/>
            </a:endParaRPr>
          </a:p>
          <a:p>
            <a:pPr lvl="1"/>
            <a:r>
              <a:rPr lang="en-US" sz="1800" dirty="0">
                <a:latin typeface="+mj-lt"/>
              </a:rPr>
              <a:t>Engineering and work practice controls</a:t>
            </a:r>
          </a:p>
          <a:p>
            <a:pPr lvl="1"/>
            <a:r>
              <a:rPr lang="en-US" sz="1800" dirty="0">
                <a:latin typeface="+mj-lt"/>
              </a:rPr>
              <a:t>Personal Protective Equipment</a:t>
            </a:r>
          </a:p>
          <a:p>
            <a:pPr lvl="1"/>
            <a:r>
              <a:rPr lang="en-US" sz="1800" dirty="0">
                <a:latin typeface="+mj-lt"/>
              </a:rPr>
              <a:t>Housekeeping</a:t>
            </a:r>
          </a:p>
          <a:p>
            <a:pPr lvl="1"/>
            <a:r>
              <a:rPr lang="en-US" sz="1800" dirty="0">
                <a:latin typeface="+mj-lt"/>
              </a:rPr>
              <a:t>Labels and Signage</a:t>
            </a:r>
          </a:p>
          <a:p>
            <a:pPr lvl="1"/>
            <a:r>
              <a:rPr lang="en-US" sz="1800" dirty="0">
                <a:latin typeface="+mj-lt"/>
              </a:rPr>
              <a:t>Safer medical devices</a:t>
            </a:r>
          </a:p>
        </p:txBody>
      </p:sp>
      <p:pic>
        <p:nvPicPr>
          <p:cNvPr id="5" name="Picture 6" descr="binder"/>
          <p:cNvPicPr>
            <a:picLocks noChangeAspect="1" noChangeArrowheads="1"/>
          </p:cNvPicPr>
          <p:nvPr/>
        </p:nvPicPr>
        <p:blipFill>
          <a:blip r:embed="rId3" cstate="screen"/>
          <a:srcRect/>
          <a:stretch>
            <a:fillRect/>
          </a:stretch>
        </p:blipFill>
        <p:spPr bwMode="auto">
          <a:xfrm>
            <a:off x="5562600" y="3124200"/>
            <a:ext cx="3048000" cy="3048000"/>
          </a:xfrm>
          <a:prstGeom prst="rect">
            <a:avLst/>
          </a:prstGeom>
          <a:noFill/>
          <a:ln w="9525">
            <a:noFill/>
            <a:miter lim="800000"/>
            <a:headEnd/>
            <a:tailEnd/>
          </a:ln>
        </p:spPr>
      </p:pic>
    </p:spTree>
    <p:extLst>
      <p:ext uri="{BB962C8B-B14F-4D97-AF65-F5344CB8AC3E}">
        <p14:creationId xmlns:p14="http://schemas.microsoft.com/office/powerpoint/2010/main" val="1022181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192314"/>
            <a:ext cx="8382000" cy="1020762"/>
          </a:xfrm>
        </p:spPr>
        <p:txBody>
          <a:bodyPr>
            <a:noAutofit/>
          </a:bodyPr>
          <a:lstStyle/>
          <a:p>
            <a:pPr algn="ctr"/>
            <a:r>
              <a:rPr lang="en-US" sz="3600" b="1" dirty="0"/>
              <a:t>Hepatitis B Vaccine</a:t>
            </a:r>
          </a:p>
        </p:txBody>
      </p:sp>
      <p:sp>
        <p:nvSpPr>
          <p:cNvPr id="53251" name="Rectangle 3"/>
          <p:cNvSpPr>
            <a:spLocks noGrp="1" noChangeArrowheads="1"/>
          </p:cNvSpPr>
          <p:nvPr>
            <p:ph idx="1"/>
          </p:nvPr>
        </p:nvSpPr>
        <p:spPr>
          <a:xfrm>
            <a:off x="381000" y="1600200"/>
            <a:ext cx="8458200" cy="4525963"/>
          </a:xfrm>
        </p:spPr>
        <p:txBody>
          <a:bodyPr>
            <a:noAutofit/>
          </a:bodyPr>
          <a:lstStyle/>
          <a:p>
            <a:pPr marL="0" indent="0">
              <a:lnSpc>
                <a:spcPct val="80000"/>
              </a:lnSpc>
              <a:buNone/>
            </a:pPr>
            <a:r>
              <a:rPr lang="en-US" sz="2000" dirty="0" smtClean="0">
                <a:latin typeface="+mj-lt"/>
              </a:rPr>
              <a:t>Although there is no vaccine for HIV or Hepatitis C, a vaccine exists for Hepatitis B. Researchers who work with human materials have an occupational risk of exposure to bloodborne pathogens and should be offered the Hepatitis B vaccine before starting work.  The vaccine is not required, but the offer must  be made and any declination of the vaccine documented.  The Hepatitis B vaccine is:</a:t>
            </a:r>
          </a:p>
          <a:p>
            <a:r>
              <a:rPr lang="en-US" sz="2000" dirty="0" smtClean="0">
                <a:latin typeface="+mj-lt"/>
              </a:rPr>
              <a:t>Safe </a:t>
            </a:r>
            <a:r>
              <a:rPr lang="en-US" sz="2000" dirty="0">
                <a:latin typeface="+mj-lt"/>
              </a:rPr>
              <a:t>and effective</a:t>
            </a:r>
          </a:p>
          <a:p>
            <a:r>
              <a:rPr lang="en-US" sz="2000" dirty="0" smtClean="0">
                <a:latin typeface="+mj-lt"/>
              </a:rPr>
              <a:t>A series </a:t>
            </a:r>
            <a:r>
              <a:rPr lang="en-US" sz="2000" dirty="0">
                <a:latin typeface="+mj-lt"/>
              </a:rPr>
              <a:t>of 3 </a:t>
            </a:r>
            <a:r>
              <a:rPr lang="en-US" sz="2000" dirty="0" smtClean="0">
                <a:latin typeface="+mj-lt"/>
              </a:rPr>
              <a:t>vaccine doses given at 0, 1, and 3 month time points</a:t>
            </a:r>
            <a:endParaRPr lang="en-US" sz="2000" dirty="0">
              <a:latin typeface="+mj-lt"/>
            </a:endParaRPr>
          </a:p>
          <a:p>
            <a:r>
              <a:rPr lang="en-US" sz="2000" dirty="0" smtClean="0">
                <a:latin typeface="+mj-lt"/>
              </a:rPr>
              <a:t>Free </a:t>
            </a:r>
            <a:r>
              <a:rPr lang="en-US" sz="2000" dirty="0">
                <a:latin typeface="+mj-lt"/>
              </a:rPr>
              <a:t>of charge to any employee that may work with human blood, human materials, or bodily fluids</a:t>
            </a:r>
            <a:r>
              <a:rPr lang="en-US" sz="2000" dirty="0" smtClean="0">
                <a:latin typeface="+mj-lt"/>
              </a:rPr>
              <a:t>.</a:t>
            </a:r>
          </a:p>
          <a:p>
            <a:pPr marL="0" indent="0">
              <a:buNone/>
            </a:pPr>
            <a:endParaRPr lang="en-US" sz="2000" dirty="0" smtClean="0">
              <a:latin typeface="+mj-lt"/>
            </a:endParaRPr>
          </a:p>
          <a:p>
            <a:pPr marL="0" indent="0">
              <a:buNone/>
            </a:pPr>
            <a:r>
              <a:rPr lang="en-US" sz="2000" dirty="0" smtClean="0">
                <a:latin typeface="+mj-lt"/>
              </a:rPr>
              <a:t>Employees must fill out an Acceptance/Declination Form.  </a:t>
            </a:r>
            <a:endParaRPr lang="en-US" sz="2000" dirty="0">
              <a:latin typeface="+mj-lt"/>
            </a:endParaRPr>
          </a:p>
        </p:txBody>
      </p:sp>
    </p:spTree>
    <p:extLst>
      <p:ext uri="{BB962C8B-B14F-4D97-AF65-F5344CB8AC3E}">
        <p14:creationId xmlns:p14="http://schemas.microsoft.com/office/powerpoint/2010/main" val="3048606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http://www.safetycompany.com/product_images/b/018/1016656-1_lrg__83946_zoom.jpg"/>
          <p:cNvPicPr>
            <a:picLocks noChangeAspect="1" noChangeArrowheads="1"/>
          </p:cNvPicPr>
          <p:nvPr/>
        </p:nvPicPr>
        <p:blipFill>
          <a:blip r:embed="rId3" cstate="print"/>
          <a:srcRect/>
          <a:stretch>
            <a:fillRect/>
          </a:stretch>
        </p:blipFill>
        <p:spPr bwMode="auto">
          <a:xfrm>
            <a:off x="6606540" y="1295400"/>
            <a:ext cx="2537460" cy="2671408"/>
          </a:xfrm>
          <a:prstGeom prst="rect">
            <a:avLst/>
          </a:prstGeom>
          <a:noFill/>
        </p:spPr>
      </p:pic>
      <p:pic>
        <p:nvPicPr>
          <p:cNvPr id="89094" name="Picture 6" descr="http://www.publicsafetycenter.com/image/eye-wash-station-1459.jpg"/>
          <p:cNvPicPr>
            <a:picLocks noChangeAspect="1" noChangeArrowheads="1"/>
          </p:cNvPicPr>
          <p:nvPr/>
        </p:nvPicPr>
        <p:blipFill>
          <a:blip r:embed="rId4" cstate="print"/>
          <a:srcRect/>
          <a:stretch>
            <a:fillRect/>
          </a:stretch>
        </p:blipFill>
        <p:spPr bwMode="auto">
          <a:xfrm>
            <a:off x="6972300" y="3886200"/>
            <a:ext cx="2171700" cy="2171700"/>
          </a:xfrm>
          <a:prstGeom prst="rect">
            <a:avLst/>
          </a:prstGeom>
          <a:noFill/>
        </p:spPr>
      </p:pic>
      <p:sp>
        <p:nvSpPr>
          <p:cNvPr id="3" name="TextBox 2"/>
          <p:cNvSpPr txBox="1"/>
          <p:nvPr/>
        </p:nvSpPr>
        <p:spPr>
          <a:xfrm>
            <a:off x="609600" y="496669"/>
            <a:ext cx="6934200" cy="646331"/>
          </a:xfrm>
          <a:prstGeom prst="rect">
            <a:avLst/>
          </a:prstGeom>
          <a:noFill/>
        </p:spPr>
        <p:txBody>
          <a:bodyPr wrap="square" rtlCol="0">
            <a:spAutoFit/>
          </a:bodyPr>
          <a:lstStyle/>
          <a:p>
            <a:pPr algn="ctr"/>
            <a:r>
              <a:rPr lang="en-US" sz="3600" b="1" dirty="0" smtClean="0">
                <a:solidFill>
                  <a:schemeClr val="bg1"/>
                </a:solidFill>
                <a:latin typeface="+mj-lt"/>
              </a:rPr>
              <a:t>Personal Exposures</a:t>
            </a:r>
          </a:p>
        </p:txBody>
      </p:sp>
      <p:sp>
        <p:nvSpPr>
          <p:cNvPr id="8" name="Rectangle 7"/>
          <p:cNvSpPr/>
          <p:nvPr/>
        </p:nvSpPr>
        <p:spPr>
          <a:xfrm>
            <a:off x="304800" y="1143000"/>
            <a:ext cx="6807200" cy="4679439"/>
          </a:xfrm>
          <a:prstGeom prst="rect">
            <a:avLst/>
          </a:prstGeom>
        </p:spPr>
        <p:txBody>
          <a:bodyPr wrap="square">
            <a:noAutofit/>
          </a:bodyPr>
          <a:lstStyle/>
          <a:p>
            <a:pPr>
              <a:spcBef>
                <a:spcPct val="0"/>
              </a:spcBef>
              <a:spcAft>
                <a:spcPct val="25000"/>
              </a:spcAft>
            </a:pPr>
            <a:r>
              <a:rPr lang="en-US" sz="2000" dirty="0" smtClean="0">
                <a:latin typeface="+mj-lt"/>
              </a:rPr>
              <a:t>Any </a:t>
            </a:r>
            <a:r>
              <a:rPr lang="en-US" sz="2000" dirty="0" err="1" smtClean="0">
                <a:latin typeface="+mj-lt"/>
              </a:rPr>
              <a:t>needlestick</a:t>
            </a:r>
            <a:r>
              <a:rPr lang="en-US" sz="2000" dirty="0" smtClean="0">
                <a:latin typeface="+mj-lt"/>
              </a:rPr>
              <a:t> or splash, spill, or spray onto your person should be washed/rinsed for 15 minutes. Notify a colleague and use their help.</a:t>
            </a:r>
          </a:p>
          <a:p>
            <a:pPr marL="236538" indent="-236538">
              <a:spcBef>
                <a:spcPct val="0"/>
              </a:spcBef>
              <a:spcAft>
                <a:spcPct val="25000"/>
              </a:spcAft>
            </a:pPr>
            <a:r>
              <a:rPr lang="en-US" sz="2000" dirty="0" smtClean="0">
                <a:latin typeface="+mj-lt"/>
              </a:rPr>
              <a:t>Use an </a:t>
            </a:r>
            <a:r>
              <a:rPr lang="en-US" sz="2000" b="1" dirty="0" smtClean="0">
                <a:latin typeface="+mj-lt"/>
              </a:rPr>
              <a:t>eyewash station</a:t>
            </a:r>
            <a:r>
              <a:rPr lang="en-US" sz="2000" dirty="0" smtClean="0">
                <a:latin typeface="+mj-lt"/>
              </a:rPr>
              <a:t> if any biological material enters your </a:t>
            </a:r>
            <a:r>
              <a:rPr lang="en-US" sz="2000" b="1" dirty="0" smtClean="0">
                <a:latin typeface="+mj-lt"/>
              </a:rPr>
              <a:t>eye(s)</a:t>
            </a:r>
          </a:p>
          <a:p>
            <a:pPr marL="693738" lvl="1" indent="-236538">
              <a:spcBef>
                <a:spcPct val="0"/>
              </a:spcBef>
              <a:spcAft>
                <a:spcPct val="25000"/>
              </a:spcAft>
              <a:buFont typeface="Arial" pitchFamily="34" charset="0"/>
              <a:buChar char="•"/>
            </a:pPr>
            <a:r>
              <a:rPr lang="en-US" sz="2000" dirty="0" smtClean="0">
                <a:latin typeface="+mj-lt"/>
              </a:rPr>
              <a:t>activate eyewash and let it run for a few seconds before aiming it at your eyes, hold your eyelids open, and flush for 15 minutes </a:t>
            </a:r>
          </a:p>
          <a:p>
            <a:pPr marL="236538" indent="-236538">
              <a:spcBef>
                <a:spcPct val="0"/>
              </a:spcBef>
              <a:spcAft>
                <a:spcPct val="25000"/>
              </a:spcAft>
            </a:pPr>
            <a:r>
              <a:rPr lang="en-US" sz="2000" dirty="0" smtClean="0">
                <a:latin typeface="+mj-lt"/>
              </a:rPr>
              <a:t>For large splashes or sprays onto your body use a </a:t>
            </a:r>
            <a:r>
              <a:rPr lang="en-US" sz="2000" b="1" dirty="0" smtClean="0">
                <a:latin typeface="+mj-lt"/>
              </a:rPr>
              <a:t>safety shower </a:t>
            </a:r>
          </a:p>
          <a:p>
            <a:pPr marL="236538" indent="-236538">
              <a:spcBef>
                <a:spcPct val="0"/>
              </a:spcBef>
              <a:spcAft>
                <a:spcPct val="25000"/>
              </a:spcAft>
              <a:buFont typeface="Arial" pitchFamily="34" charset="0"/>
              <a:buChar char="•"/>
            </a:pPr>
            <a:r>
              <a:rPr lang="en-US" sz="2000" dirty="0" smtClean="0">
                <a:latin typeface="+mj-lt"/>
              </a:rPr>
              <a:t>pull the handle, remove contaminated clothing, and wash for 15 minutes</a:t>
            </a:r>
          </a:p>
          <a:p>
            <a:pPr>
              <a:spcBef>
                <a:spcPct val="0"/>
              </a:spcBef>
              <a:spcAft>
                <a:spcPct val="25000"/>
              </a:spcAft>
            </a:pPr>
            <a:r>
              <a:rPr lang="en-US" sz="2000" dirty="0" smtClean="0">
                <a:latin typeface="+mj-lt"/>
              </a:rPr>
              <a:t>If you have been exposed or think you may have been, seek medical attention and notify your supervisor.   </a:t>
            </a:r>
          </a:p>
          <a:p>
            <a:pPr marL="236538" indent="-236538">
              <a:spcBef>
                <a:spcPct val="0"/>
              </a:spcBef>
              <a:spcAft>
                <a:spcPct val="25000"/>
              </a:spcAft>
            </a:pPr>
            <a:endParaRPr lang="en-US" dirty="0" smtClean="0"/>
          </a:p>
        </p:txBody>
      </p:sp>
    </p:spTree>
    <p:custDataLst>
      <p:tags r:id="rId1"/>
    </p:custDataLst>
    <p:extLst>
      <p:ext uri="{BB962C8B-B14F-4D97-AF65-F5344CB8AC3E}">
        <p14:creationId xmlns:p14="http://schemas.microsoft.com/office/powerpoint/2010/main" val="4137908256"/>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6934200" cy="646331"/>
          </a:xfrm>
          <a:prstGeom prst="rect">
            <a:avLst/>
          </a:prstGeom>
          <a:noFill/>
        </p:spPr>
        <p:txBody>
          <a:bodyPr wrap="square" rtlCol="0">
            <a:spAutoFit/>
          </a:bodyPr>
          <a:lstStyle/>
          <a:p>
            <a:pPr algn="ctr"/>
            <a:r>
              <a:rPr lang="en-US" sz="3600" b="1" dirty="0" smtClean="0">
                <a:latin typeface="+mj-lt"/>
              </a:rPr>
              <a:t>Reporting Incidents</a:t>
            </a:r>
          </a:p>
        </p:txBody>
      </p:sp>
      <p:sp>
        <p:nvSpPr>
          <p:cNvPr id="8" name="Rectangle 7"/>
          <p:cNvSpPr/>
          <p:nvPr/>
        </p:nvSpPr>
        <p:spPr>
          <a:xfrm>
            <a:off x="261258" y="1132560"/>
            <a:ext cx="8476342" cy="3748719"/>
          </a:xfrm>
          <a:prstGeom prst="rect">
            <a:avLst/>
          </a:prstGeom>
        </p:spPr>
        <p:txBody>
          <a:bodyPr wrap="square">
            <a:spAutoFit/>
          </a:bodyPr>
          <a:lstStyle/>
          <a:p>
            <a:pPr marL="914400" indent="-627063">
              <a:lnSpc>
                <a:spcPct val="90000"/>
              </a:lnSpc>
            </a:pPr>
            <a:endParaRPr lang="en-US" sz="2400" dirty="0" smtClean="0">
              <a:latin typeface="+mj-lt"/>
            </a:endParaRPr>
          </a:p>
          <a:p>
            <a:pPr marL="287338">
              <a:lnSpc>
                <a:spcPct val="90000"/>
              </a:lnSpc>
              <a:tabLst>
                <a:tab pos="338138" algn="l"/>
              </a:tabLst>
            </a:pPr>
            <a:r>
              <a:rPr lang="en-US" sz="2400" b="1" dirty="0" smtClean="0">
                <a:latin typeface="+mj-lt"/>
              </a:rPr>
              <a:t>Report incidents involving exposure to recombinant or infectious substances, animal bites, needle sticks, immediately!</a:t>
            </a:r>
            <a:endParaRPr lang="en-US" sz="2400" dirty="0" smtClean="0"/>
          </a:p>
          <a:p>
            <a:pPr marL="914400" indent="-627063">
              <a:lnSpc>
                <a:spcPct val="90000"/>
              </a:lnSpc>
            </a:pPr>
            <a:r>
              <a:rPr lang="en-US" sz="2400" dirty="0" smtClean="0"/>
              <a:t>There </a:t>
            </a:r>
            <a:r>
              <a:rPr lang="en-US" sz="2400" dirty="0"/>
              <a:t>are no penalties/retaliation for reporting</a:t>
            </a:r>
          </a:p>
          <a:p>
            <a:pPr marL="287338">
              <a:lnSpc>
                <a:spcPct val="90000"/>
              </a:lnSpc>
              <a:tabLst>
                <a:tab pos="1490663" algn="l"/>
              </a:tabLst>
            </a:pPr>
            <a:r>
              <a:rPr lang="en-US" sz="2400" dirty="0"/>
              <a:t>Reporting ensures proper medical care, clean up, record keeping, etc. Review helps prevent reoccurrence and improve safety.</a:t>
            </a:r>
          </a:p>
          <a:p>
            <a:pPr marL="287338">
              <a:lnSpc>
                <a:spcPct val="90000"/>
              </a:lnSpc>
              <a:tabLst>
                <a:tab pos="338138" algn="l"/>
              </a:tabLst>
            </a:pPr>
            <a:endParaRPr lang="en-US" sz="2400" b="1" dirty="0" smtClean="0">
              <a:latin typeface="+mj-lt"/>
            </a:endParaRPr>
          </a:p>
          <a:p>
            <a:pPr marL="287338" lvl="1">
              <a:lnSpc>
                <a:spcPct val="90000"/>
              </a:lnSpc>
            </a:pPr>
            <a:endParaRPr lang="en-US" sz="2400" dirty="0" smtClean="0">
              <a:latin typeface="+mj-lt"/>
            </a:endParaRPr>
          </a:p>
          <a:p>
            <a:pPr marL="287338" lvl="1">
              <a:lnSpc>
                <a:spcPct val="90000"/>
              </a:lnSpc>
            </a:pPr>
            <a:r>
              <a:rPr lang="en-US" sz="2400" dirty="0" smtClean="0">
                <a:latin typeface="+mj-lt"/>
              </a:rPr>
              <a:t>Follow-up to the incident will be conducted to help/advise of preventative measures that can be used to prevent recurrenc</a:t>
            </a:r>
            <a:r>
              <a:rPr lang="en-US" sz="2400" dirty="0" smtClean="0"/>
              <a:t>e.</a:t>
            </a:r>
            <a:endParaRPr lang="en-US" sz="2400" b="1" dirty="0" smtClean="0"/>
          </a:p>
        </p:txBody>
      </p:sp>
    </p:spTree>
    <p:custDataLst>
      <p:tags r:id="rId1"/>
    </p:custDataLst>
    <p:extLst>
      <p:ext uri="{BB962C8B-B14F-4D97-AF65-F5344CB8AC3E}">
        <p14:creationId xmlns:p14="http://schemas.microsoft.com/office/powerpoint/2010/main" val="15927391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44269"/>
            <a:ext cx="7315200" cy="646331"/>
          </a:xfrm>
          <a:prstGeom prst="rect">
            <a:avLst/>
          </a:prstGeom>
          <a:noFill/>
        </p:spPr>
        <p:txBody>
          <a:bodyPr wrap="square" rtlCol="0">
            <a:spAutoFit/>
          </a:bodyPr>
          <a:lstStyle/>
          <a:p>
            <a:pPr algn="ctr">
              <a:tabLst>
                <a:tab pos="2286000" algn="l"/>
              </a:tabLst>
            </a:pPr>
            <a:r>
              <a:rPr lang="en-US" sz="3600" b="1" dirty="0" smtClean="0">
                <a:solidFill>
                  <a:schemeClr val="bg1"/>
                </a:solidFill>
              </a:rPr>
              <a:t>Exposure Factors in LAIs</a:t>
            </a:r>
          </a:p>
        </p:txBody>
      </p:sp>
      <p:sp>
        <p:nvSpPr>
          <p:cNvPr id="11" name="Rectangle 10"/>
          <p:cNvSpPr/>
          <p:nvPr/>
        </p:nvSpPr>
        <p:spPr>
          <a:xfrm>
            <a:off x="228600" y="990600"/>
            <a:ext cx="6629400" cy="1154162"/>
          </a:xfrm>
          <a:prstGeom prst="rect">
            <a:avLst/>
          </a:prstGeom>
        </p:spPr>
        <p:txBody>
          <a:bodyPr wrap="square">
            <a:spAutoFit/>
          </a:bodyPr>
          <a:lstStyle/>
          <a:p>
            <a:pPr marL="236538" indent="-236538">
              <a:lnSpc>
                <a:spcPct val="50000"/>
              </a:lnSpc>
            </a:pPr>
            <a:endParaRPr lang="en-US" sz="2200" dirty="0" smtClean="0"/>
          </a:p>
          <a:p>
            <a:pPr marL="236538" indent="-236538"/>
            <a:endParaRPr lang="en-US" sz="4400" dirty="0" smtClean="0">
              <a:ea typeface="ＭＳ Ｐゴシック" charset="-128"/>
            </a:endParaRPr>
          </a:p>
          <a:p>
            <a:endParaRPr lang="en-US" sz="1400" dirty="0" smtClean="0">
              <a:ea typeface="ＭＳ Ｐゴシック" charset="-128"/>
            </a:endParaRPr>
          </a:p>
        </p:txBody>
      </p:sp>
      <p:sp>
        <p:nvSpPr>
          <p:cNvPr id="14" name="Rectangle 13"/>
          <p:cNvSpPr/>
          <p:nvPr/>
        </p:nvSpPr>
        <p:spPr>
          <a:xfrm>
            <a:off x="449942" y="1041398"/>
            <a:ext cx="8200571" cy="3262432"/>
          </a:xfrm>
          <a:prstGeom prst="rect">
            <a:avLst/>
          </a:prstGeom>
        </p:spPr>
        <p:txBody>
          <a:bodyPr wrap="square">
            <a:spAutoFit/>
          </a:bodyPr>
          <a:lstStyle/>
          <a:p>
            <a:pPr fontAlgn="base">
              <a:spcBef>
                <a:spcPct val="0"/>
              </a:spcBef>
              <a:spcAft>
                <a:spcPct val="0"/>
              </a:spcAft>
              <a:defRPr/>
            </a:pPr>
            <a:r>
              <a:rPr lang="en-US" sz="2400" dirty="0" smtClean="0"/>
              <a:t>Exposure to biological materials occurs through the same routes as chemicals, including injection, ingestion, inhalation, and mucous membrane contact. </a:t>
            </a:r>
          </a:p>
          <a:p>
            <a:pPr fontAlgn="base">
              <a:spcBef>
                <a:spcPct val="0"/>
              </a:spcBef>
              <a:spcAft>
                <a:spcPct val="0"/>
              </a:spcAft>
              <a:defRPr/>
            </a:pPr>
            <a:endParaRPr lang="en-US" sz="2400" dirty="0" smtClean="0"/>
          </a:p>
          <a:p>
            <a:pPr fontAlgn="base">
              <a:spcBef>
                <a:spcPct val="0"/>
              </a:spcBef>
              <a:spcAft>
                <a:spcPct val="0"/>
              </a:spcAft>
              <a:defRPr/>
            </a:pPr>
            <a:r>
              <a:rPr lang="en-US" sz="2400" dirty="0" smtClean="0"/>
              <a:t>An exposure does not always result in an infection or disease. If we can eliminate any single link in the chain of infection, it is possible to greatly minimize the risk of an infection if an exposure occurs. </a:t>
            </a:r>
            <a:endParaRPr lang="en-US" sz="2400" b="1" kern="0" dirty="0" smtClean="0"/>
          </a:p>
          <a:p>
            <a:pPr fontAlgn="base">
              <a:spcBef>
                <a:spcPct val="0"/>
              </a:spcBef>
              <a:spcAft>
                <a:spcPct val="0"/>
              </a:spcAft>
              <a:defRPr/>
            </a:pPr>
            <a:endParaRPr lang="en-US" sz="1600" b="1" kern="0" dirty="0" smtClean="0"/>
          </a:p>
        </p:txBody>
      </p:sp>
      <p:grpSp>
        <p:nvGrpSpPr>
          <p:cNvPr id="2" name="Group 28"/>
          <p:cNvGrpSpPr/>
          <p:nvPr/>
        </p:nvGrpSpPr>
        <p:grpSpPr>
          <a:xfrm>
            <a:off x="624078" y="4201889"/>
            <a:ext cx="6400801" cy="2510971"/>
            <a:chOff x="707010" y="2781692"/>
            <a:chExt cx="8444271" cy="2275571"/>
          </a:xfrm>
        </p:grpSpPr>
        <p:sp>
          <p:nvSpPr>
            <p:cNvPr id="30" name="Donut 29"/>
            <p:cNvSpPr>
              <a:spLocks noChangeAspect="1"/>
            </p:cNvSpPr>
            <p:nvPr/>
          </p:nvSpPr>
          <p:spPr bwMode="auto">
            <a:xfrm>
              <a:off x="707010" y="2781692"/>
              <a:ext cx="2057400" cy="1256122"/>
            </a:xfrm>
            <a:prstGeom prst="donut">
              <a:avLst>
                <a:gd name="adj" fmla="val 1123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31" name="Donut 30"/>
            <p:cNvSpPr>
              <a:spLocks noChangeAspect="1"/>
            </p:cNvSpPr>
            <p:nvPr/>
          </p:nvSpPr>
          <p:spPr bwMode="auto">
            <a:xfrm>
              <a:off x="2161487" y="2781692"/>
              <a:ext cx="2057400" cy="1256122"/>
            </a:xfrm>
            <a:prstGeom prst="donut">
              <a:avLst>
                <a:gd name="adj" fmla="val 1123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32" name="Donut 31"/>
            <p:cNvSpPr>
              <a:spLocks noChangeAspect="1"/>
            </p:cNvSpPr>
            <p:nvPr/>
          </p:nvSpPr>
          <p:spPr bwMode="auto">
            <a:xfrm>
              <a:off x="3615964" y="2781692"/>
              <a:ext cx="2057400" cy="1256122"/>
            </a:xfrm>
            <a:prstGeom prst="donut">
              <a:avLst>
                <a:gd name="adj" fmla="val 11230"/>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33" name="Donut 32"/>
            <p:cNvSpPr>
              <a:spLocks noChangeAspect="1"/>
            </p:cNvSpPr>
            <p:nvPr/>
          </p:nvSpPr>
          <p:spPr bwMode="auto">
            <a:xfrm>
              <a:off x="5070441" y="2781692"/>
              <a:ext cx="2057400" cy="1256122"/>
            </a:xfrm>
            <a:prstGeom prst="donut">
              <a:avLst>
                <a:gd name="adj" fmla="val 11230"/>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34" name="Donut 33"/>
            <p:cNvSpPr>
              <a:spLocks noChangeAspect="1"/>
            </p:cNvSpPr>
            <p:nvPr/>
          </p:nvSpPr>
          <p:spPr bwMode="auto">
            <a:xfrm>
              <a:off x="6524919" y="2781692"/>
              <a:ext cx="2057400" cy="1256122"/>
            </a:xfrm>
            <a:prstGeom prst="donut">
              <a:avLst>
                <a:gd name="adj" fmla="val 11230"/>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35" name="TextBox 34"/>
            <p:cNvSpPr txBox="1"/>
            <p:nvPr/>
          </p:nvSpPr>
          <p:spPr>
            <a:xfrm>
              <a:off x="1008591" y="4182717"/>
              <a:ext cx="1184185" cy="514440"/>
            </a:xfrm>
            <a:prstGeom prst="rect">
              <a:avLst/>
            </a:prstGeom>
            <a:noFill/>
          </p:spPr>
          <p:txBody>
            <a:bodyPr wrap="none" rtlCol="0">
              <a:spAutoFit/>
            </a:bodyPr>
            <a:lstStyle/>
            <a:p>
              <a:r>
                <a:rPr lang="en-US" sz="1400" b="1" dirty="0" smtClean="0">
                  <a:latin typeface="+mj-lt"/>
                </a:rPr>
                <a:t>Organism</a:t>
              </a:r>
              <a:endParaRPr lang="en-US" sz="1400" b="1" dirty="0">
                <a:latin typeface="+mj-lt"/>
              </a:endParaRPr>
            </a:p>
          </p:txBody>
        </p:sp>
        <p:sp>
          <p:nvSpPr>
            <p:cNvPr id="36" name="TextBox 35"/>
            <p:cNvSpPr txBox="1"/>
            <p:nvPr/>
          </p:nvSpPr>
          <p:spPr>
            <a:xfrm>
              <a:off x="2415969" y="4182717"/>
              <a:ext cx="1780885" cy="874546"/>
            </a:xfrm>
            <a:prstGeom prst="rect">
              <a:avLst/>
            </a:prstGeom>
            <a:noFill/>
          </p:spPr>
          <p:txBody>
            <a:bodyPr wrap="none" rtlCol="0">
              <a:spAutoFit/>
            </a:bodyPr>
            <a:lstStyle/>
            <a:p>
              <a:pPr algn="ctr"/>
              <a:r>
                <a:rPr lang="en-US" sz="1400" b="1" dirty="0" smtClean="0">
                  <a:latin typeface="+mj-lt"/>
                </a:rPr>
                <a:t>Ability to Cause</a:t>
              </a:r>
            </a:p>
            <a:p>
              <a:pPr algn="ctr"/>
              <a:r>
                <a:rPr lang="en-US" sz="1400" b="1" dirty="0" smtClean="0">
                  <a:latin typeface="+mj-lt"/>
                </a:rPr>
                <a:t>Disease</a:t>
              </a:r>
              <a:endParaRPr lang="en-US" sz="1400" b="1" dirty="0">
                <a:latin typeface="+mj-lt"/>
              </a:endParaRPr>
            </a:p>
          </p:txBody>
        </p:sp>
        <p:sp>
          <p:nvSpPr>
            <p:cNvPr id="37" name="TextBox 36"/>
            <p:cNvSpPr txBox="1"/>
            <p:nvPr/>
          </p:nvSpPr>
          <p:spPr>
            <a:xfrm>
              <a:off x="5532307" y="4182717"/>
              <a:ext cx="1263869" cy="874546"/>
            </a:xfrm>
            <a:prstGeom prst="rect">
              <a:avLst/>
            </a:prstGeom>
            <a:noFill/>
          </p:spPr>
          <p:txBody>
            <a:bodyPr wrap="none" rtlCol="0">
              <a:spAutoFit/>
            </a:bodyPr>
            <a:lstStyle/>
            <a:p>
              <a:pPr algn="ctr"/>
              <a:r>
                <a:rPr lang="en-US" sz="1400" b="1" dirty="0" smtClean="0">
                  <a:latin typeface="+mj-lt"/>
                </a:rPr>
                <a:t>Infectious </a:t>
              </a:r>
            </a:p>
            <a:p>
              <a:pPr algn="ctr"/>
              <a:r>
                <a:rPr lang="en-US" sz="1400" b="1" dirty="0" smtClean="0">
                  <a:latin typeface="+mj-lt"/>
                </a:rPr>
                <a:t>Dose</a:t>
              </a:r>
            </a:p>
          </p:txBody>
        </p:sp>
        <p:sp>
          <p:nvSpPr>
            <p:cNvPr id="38" name="TextBox 37"/>
            <p:cNvSpPr txBox="1"/>
            <p:nvPr/>
          </p:nvSpPr>
          <p:spPr>
            <a:xfrm>
              <a:off x="4225456" y="4182717"/>
              <a:ext cx="1144003" cy="514440"/>
            </a:xfrm>
            <a:prstGeom prst="rect">
              <a:avLst/>
            </a:prstGeom>
            <a:noFill/>
          </p:spPr>
          <p:txBody>
            <a:bodyPr wrap="none" rtlCol="0">
              <a:spAutoFit/>
            </a:bodyPr>
            <a:lstStyle/>
            <a:p>
              <a:r>
                <a:rPr lang="en-US" sz="1400" b="1" dirty="0" smtClean="0">
                  <a:latin typeface="+mj-lt"/>
                </a:rPr>
                <a:t>Exposure</a:t>
              </a:r>
              <a:endParaRPr lang="en-US" sz="1400" b="1" dirty="0">
                <a:latin typeface="+mj-lt"/>
              </a:endParaRPr>
            </a:p>
          </p:txBody>
        </p:sp>
        <p:sp>
          <p:nvSpPr>
            <p:cNvPr id="39" name="TextBox 38"/>
            <p:cNvSpPr txBox="1"/>
            <p:nvPr/>
          </p:nvSpPr>
          <p:spPr>
            <a:xfrm>
              <a:off x="6738632" y="4182717"/>
              <a:ext cx="2412649" cy="514440"/>
            </a:xfrm>
            <a:prstGeom prst="rect">
              <a:avLst/>
            </a:prstGeom>
            <a:noFill/>
          </p:spPr>
          <p:txBody>
            <a:bodyPr wrap="square" rtlCol="0">
              <a:spAutoFit/>
            </a:bodyPr>
            <a:lstStyle/>
            <a:p>
              <a:pPr algn="ctr"/>
              <a:r>
                <a:rPr lang="en-US" sz="1400" b="1" dirty="0" smtClean="0">
                  <a:latin typeface="+mj-lt"/>
                </a:rPr>
                <a:t>Susceptible Host</a:t>
              </a:r>
              <a:endParaRPr lang="en-US" sz="1400" b="1" dirty="0">
                <a:latin typeface="+mj-lt"/>
              </a:endParaRPr>
            </a:p>
          </p:txBody>
        </p:sp>
      </p:grpSp>
      <p:sp>
        <p:nvSpPr>
          <p:cNvPr id="40" name="Multiply 39"/>
          <p:cNvSpPr>
            <a:spLocks noChangeAspect="1"/>
          </p:cNvSpPr>
          <p:nvPr/>
        </p:nvSpPr>
        <p:spPr bwMode="auto">
          <a:xfrm>
            <a:off x="2743200" y="4038600"/>
            <a:ext cx="1822704" cy="1981200"/>
          </a:xfrm>
          <a:prstGeom prst="mathMultiply">
            <a:avLst>
              <a:gd name="adj1" fmla="val 1238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24" charset="-128"/>
            </a:endParaRPr>
          </a:p>
        </p:txBody>
      </p:sp>
      <p:sp>
        <p:nvSpPr>
          <p:cNvPr id="19" name="Equal 18"/>
          <p:cNvSpPr/>
          <p:nvPr/>
        </p:nvSpPr>
        <p:spPr>
          <a:xfrm>
            <a:off x="6705600" y="4724400"/>
            <a:ext cx="6858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7543800" y="4495800"/>
            <a:ext cx="1600200" cy="830997"/>
          </a:xfrm>
          <a:prstGeom prst="rect">
            <a:avLst/>
          </a:prstGeom>
          <a:noFill/>
        </p:spPr>
        <p:txBody>
          <a:bodyPr wrap="square" rtlCol="0">
            <a:spAutoFit/>
          </a:bodyPr>
          <a:lstStyle/>
          <a:p>
            <a:pPr algn="ctr"/>
            <a:r>
              <a:rPr lang="en-US" sz="2400" b="1" dirty="0" smtClean="0">
                <a:solidFill>
                  <a:srgbClr val="0070C0"/>
                </a:solidFill>
                <a:effectLst>
                  <a:outerShdw blurRad="38100" dist="38100" dir="2700000" algn="tl">
                    <a:srgbClr val="000000">
                      <a:alpha val="43137"/>
                    </a:srgbClr>
                  </a:outerShdw>
                </a:effectLst>
              </a:rPr>
              <a:t>NO</a:t>
            </a:r>
          </a:p>
          <a:p>
            <a:pPr algn="ctr"/>
            <a:r>
              <a:rPr lang="en-US" sz="2400" b="1" dirty="0" smtClean="0">
                <a:solidFill>
                  <a:srgbClr val="0070C0"/>
                </a:solidFill>
                <a:effectLst>
                  <a:outerShdw blurRad="38100" dist="38100" dir="2700000" algn="tl">
                    <a:srgbClr val="000000">
                      <a:alpha val="43137"/>
                    </a:srgbClr>
                  </a:outerShdw>
                </a:effectLst>
              </a:rPr>
              <a:t>DISEASE</a:t>
            </a:r>
            <a:endParaRPr lang="en-US" sz="2400" b="1" dirty="0">
              <a:solidFill>
                <a:srgbClr val="0070C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5034770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2"/>
          <p:cNvSpPr>
            <a:spLocks noGrp="1" noChangeArrowheads="1"/>
          </p:cNvSpPr>
          <p:nvPr>
            <p:ph type="title"/>
          </p:nvPr>
        </p:nvSpPr>
        <p:spPr>
          <a:xfrm>
            <a:off x="914400" y="94344"/>
            <a:ext cx="7162800" cy="973520"/>
          </a:xfrm>
        </p:spPr>
        <p:txBody>
          <a:bodyPr>
            <a:noAutofit/>
          </a:bodyPr>
          <a:lstStyle/>
          <a:p>
            <a:pPr algn="ctr" eaLnBrk="1" hangingPunct="1"/>
            <a:r>
              <a:rPr lang="en-GB" sz="3200" b="1" dirty="0" smtClean="0"/>
              <a:t>How Laboratory Associated Infections Occur</a:t>
            </a:r>
            <a:endParaRPr lang="en-US" sz="3200" b="1" dirty="0" smtClean="0"/>
          </a:p>
        </p:txBody>
      </p:sp>
      <p:grpSp>
        <p:nvGrpSpPr>
          <p:cNvPr id="2" name="Group 3"/>
          <p:cNvGrpSpPr>
            <a:grpSpLocks/>
          </p:cNvGrpSpPr>
          <p:nvPr/>
        </p:nvGrpSpPr>
        <p:grpSpPr bwMode="auto">
          <a:xfrm>
            <a:off x="3657600" y="1828800"/>
            <a:ext cx="1752600" cy="2266951"/>
            <a:chOff x="1973" y="1797"/>
            <a:chExt cx="1622" cy="1452"/>
          </a:xfrm>
        </p:grpSpPr>
        <p:sp>
          <p:nvSpPr>
            <p:cNvPr id="96269" name="AutoShape 4"/>
            <p:cNvSpPr>
              <a:spLocks noChangeArrowheads="1"/>
            </p:cNvSpPr>
            <p:nvPr/>
          </p:nvSpPr>
          <p:spPr bwMode="auto">
            <a:xfrm>
              <a:off x="1973" y="1797"/>
              <a:ext cx="1622" cy="9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0 h 21600"/>
                <a:gd name="T20" fmla="*/ 18431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alpha val="23921"/>
              </a:srgbClr>
            </a:solidFill>
            <a:ln w="12700">
              <a:solidFill>
                <a:srgbClr val="C0C0C0"/>
              </a:solidFill>
              <a:miter lim="800000"/>
              <a:headEnd type="none" w="sm" len="sm"/>
              <a:tailEnd type="none" w="sm" len="sm"/>
            </a:ln>
          </p:spPr>
          <p:txBody>
            <a:bodyPr wrap="none" anchor="ctr"/>
            <a:lstStyle/>
            <a:p>
              <a:endParaRPr lang="en-US" sz="2000" dirty="0"/>
            </a:p>
          </p:txBody>
        </p:sp>
        <p:sp>
          <p:nvSpPr>
            <p:cNvPr id="96270" name="AutoShape 5"/>
            <p:cNvSpPr>
              <a:spLocks noChangeArrowheads="1"/>
            </p:cNvSpPr>
            <p:nvPr/>
          </p:nvSpPr>
          <p:spPr bwMode="auto">
            <a:xfrm rot="10800000">
              <a:off x="1973" y="2205"/>
              <a:ext cx="1622" cy="10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6 h 21600"/>
                <a:gd name="T20" fmla="*/ 18431 w 21600"/>
                <a:gd name="T21" fmla="*/ 1843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alpha val="23921"/>
              </a:srgbClr>
            </a:solidFill>
            <a:ln w="12700">
              <a:solidFill>
                <a:srgbClr val="C0C0C0"/>
              </a:solidFill>
              <a:miter lim="800000"/>
              <a:headEnd type="none" w="sm" len="sm"/>
              <a:tailEnd type="none" w="sm" len="sm"/>
            </a:ln>
          </p:spPr>
          <p:txBody>
            <a:bodyPr wrap="none" anchor="ctr"/>
            <a:lstStyle/>
            <a:p>
              <a:endParaRPr lang="en-US" sz="2000" dirty="0"/>
            </a:p>
          </p:txBody>
        </p:sp>
      </p:grpSp>
      <p:sp>
        <p:nvSpPr>
          <p:cNvPr id="96263" name="Text Box 6"/>
          <p:cNvSpPr txBox="1">
            <a:spLocks noChangeArrowheads="1"/>
          </p:cNvSpPr>
          <p:nvPr/>
        </p:nvSpPr>
        <p:spPr bwMode="auto">
          <a:xfrm>
            <a:off x="3276600" y="4191000"/>
            <a:ext cx="3200400" cy="461665"/>
          </a:xfrm>
          <a:prstGeom prst="rect">
            <a:avLst/>
          </a:prstGeom>
          <a:noFill/>
          <a:ln w="12700">
            <a:noFill/>
            <a:miter lim="800000"/>
            <a:headEnd type="none" w="sm" len="sm"/>
            <a:tailEnd type="none" w="sm" len="sm"/>
          </a:ln>
        </p:spPr>
        <p:txBody>
          <a:bodyPr wrap="square">
            <a:spAutoFit/>
          </a:bodyPr>
          <a:lstStyle/>
          <a:p>
            <a:pPr algn="l">
              <a:spcBef>
                <a:spcPct val="50000"/>
              </a:spcBef>
            </a:pPr>
            <a:r>
              <a:rPr lang="en-US" sz="2400" b="1" dirty="0">
                <a:latin typeface="+mj-lt"/>
              </a:rPr>
              <a:t>Route of </a:t>
            </a:r>
            <a:r>
              <a:rPr lang="en-US" sz="2400" b="1" dirty="0" smtClean="0">
                <a:latin typeface="+mj-lt"/>
              </a:rPr>
              <a:t>Exposure</a:t>
            </a:r>
            <a:endParaRPr lang="en-CA" sz="2400" b="1" dirty="0">
              <a:latin typeface="+mj-lt"/>
            </a:endParaRPr>
          </a:p>
        </p:txBody>
      </p:sp>
      <p:sp>
        <p:nvSpPr>
          <p:cNvPr id="96264" name="Text Box 7"/>
          <p:cNvSpPr txBox="1">
            <a:spLocks noChangeArrowheads="1"/>
          </p:cNvSpPr>
          <p:nvPr/>
        </p:nvSpPr>
        <p:spPr bwMode="auto">
          <a:xfrm>
            <a:off x="6096000" y="2133600"/>
            <a:ext cx="2525712" cy="461665"/>
          </a:xfrm>
          <a:prstGeom prst="rect">
            <a:avLst/>
          </a:prstGeom>
          <a:noFill/>
          <a:ln w="12700">
            <a:noFill/>
            <a:miter lim="800000"/>
            <a:headEnd type="none" w="sm" len="sm"/>
            <a:tailEnd type="none" w="sm" len="sm"/>
          </a:ln>
        </p:spPr>
        <p:txBody>
          <a:bodyPr wrap="square">
            <a:spAutoFit/>
          </a:bodyPr>
          <a:lstStyle/>
          <a:p>
            <a:pPr algn="l">
              <a:spcBef>
                <a:spcPct val="50000"/>
              </a:spcBef>
            </a:pPr>
            <a:r>
              <a:rPr lang="en-US" sz="2400" b="1" dirty="0">
                <a:latin typeface="+mj-lt"/>
              </a:rPr>
              <a:t>Susceptible Host</a:t>
            </a:r>
            <a:endParaRPr lang="en-CA" sz="2400" b="1" dirty="0">
              <a:latin typeface="+mj-lt"/>
            </a:endParaRPr>
          </a:p>
        </p:txBody>
      </p:sp>
      <p:sp>
        <p:nvSpPr>
          <p:cNvPr id="96265" name="Text Box 8"/>
          <p:cNvSpPr txBox="1">
            <a:spLocks noChangeArrowheads="1"/>
          </p:cNvSpPr>
          <p:nvPr/>
        </p:nvSpPr>
        <p:spPr bwMode="auto">
          <a:xfrm>
            <a:off x="381000" y="2133600"/>
            <a:ext cx="2736850" cy="461665"/>
          </a:xfrm>
          <a:prstGeom prst="rect">
            <a:avLst/>
          </a:prstGeom>
          <a:noFill/>
          <a:ln w="12700">
            <a:noFill/>
            <a:miter lim="800000"/>
            <a:headEnd type="none" w="sm" len="sm"/>
            <a:tailEnd type="none" w="sm" len="sm"/>
          </a:ln>
        </p:spPr>
        <p:txBody>
          <a:bodyPr>
            <a:spAutoFit/>
          </a:bodyPr>
          <a:lstStyle/>
          <a:p>
            <a:pPr algn="l">
              <a:spcBef>
                <a:spcPct val="50000"/>
              </a:spcBef>
            </a:pPr>
            <a:r>
              <a:rPr lang="en-US" sz="2400" b="1" dirty="0">
                <a:latin typeface="+mj-lt"/>
              </a:rPr>
              <a:t>Infection Source</a:t>
            </a:r>
            <a:endParaRPr lang="en-CA" sz="2400" b="1" dirty="0">
              <a:latin typeface="+mj-lt"/>
            </a:endParaRPr>
          </a:p>
        </p:txBody>
      </p:sp>
      <p:sp>
        <p:nvSpPr>
          <p:cNvPr id="399369" name="Rectangle 9"/>
          <p:cNvSpPr>
            <a:spLocks noChangeArrowheads="1"/>
          </p:cNvSpPr>
          <p:nvPr/>
        </p:nvSpPr>
        <p:spPr bwMode="auto">
          <a:xfrm>
            <a:off x="3200400" y="4572000"/>
            <a:ext cx="3733800" cy="1219200"/>
          </a:xfrm>
          <a:prstGeom prst="rect">
            <a:avLst/>
          </a:prstGeom>
          <a:noFill/>
          <a:ln w="9525">
            <a:noFill/>
            <a:miter lim="800000"/>
            <a:headEnd/>
            <a:tailEnd/>
          </a:ln>
        </p:spPr>
        <p:txBody>
          <a:bodyPr lIns="92075" tIns="46038" rIns="92075" bIns="46038"/>
          <a:lstStyle/>
          <a:p>
            <a:pPr marL="342900" indent="-342900" algn="l">
              <a:lnSpc>
                <a:spcPct val="90000"/>
              </a:lnSpc>
              <a:spcBef>
                <a:spcPct val="20000"/>
              </a:spcBef>
              <a:buFontTx/>
              <a:buChar char="•"/>
            </a:pPr>
            <a:r>
              <a:rPr lang="en-GB" sz="2000" dirty="0" smtClean="0">
                <a:latin typeface="+mj-lt"/>
              </a:rPr>
              <a:t>Injection</a:t>
            </a:r>
            <a:endParaRPr lang="en-GB" sz="2000" dirty="0">
              <a:latin typeface="+mj-lt"/>
            </a:endParaRPr>
          </a:p>
          <a:p>
            <a:pPr marL="342900" indent="-342900" algn="l">
              <a:lnSpc>
                <a:spcPct val="90000"/>
              </a:lnSpc>
              <a:spcBef>
                <a:spcPct val="20000"/>
              </a:spcBef>
              <a:buFontTx/>
              <a:buChar char="•"/>
            </a:pPr>
            <a:r>
              <a:rPr lang="en-GB" sz="2000" dirty="0">
                <a:latin typeface="+mj-lt"/>
              </a:rPr>
              <a:t>Inhalation of aerosols</a:t>
            </a:r>
          </a:p>
          <a:p>
            <a:pPr marL="342900" indent="-342900" algn="l">
              <a:lnSpc>
                <a:spcPct val="90000"/>
              </a:lnSpc>
              <a:spcBef>
                <a:spcPct val="20000"/>
              </a:spcBef>
              <a:buFontTx/>
              <a:buChar char="•"/>
            </a:pPr>
            <a:r>
              <a:rPr lang="en-GB" sz="2000" dirty="0">
                <a:latin typeface="+mj-lt"/>
              </a:rPr>
              <a:t>Contact of mucous membranes </a:t>
            </a:r>
          </a:p>
          <a:p>
            <a:pPr marL="342900" indent="-342900" algn="l">
              <a:lnSpc>
                <a:spcPct val="90000"/>
              </a:lnSpc>
              <a:spcBef>
                <a:spcPct val="20000"/>
              </a:spcBef>
              <a:buFontTx/>
              <a:buChar char="•"/>
            </a:pPr>
            <a:r>
              <a:rPr lang="en-GB" sz="2000" dirty="0">
                <a:latin typeface="+mj-lt"/>
              </a:rPr>
              <a:t>Ingestion</a:t>
            </a:r>
          </a:p>
          <a:p>
            <a:pPr marL="342900" indent="-342900" algn="l" eaLnBrk="0" hangingPunct="0">
              <a:lnSpc>
                <a:spcPct val="90000"/>
              </a:lnSpc>
              <a:spcBef>
                <a:spcPct val="20000"/>
              </a:spcBef>
              <a:buClr>
                <a:schemeClr val="accent1"/>
              </a:buClr>
              <a:buFontTx/>
              <a:buChar char="•"/>
            </a:pPr>
            <a:endParaRPr lang="en-GB" sz="2000" dirty="0">
              <a:latin typeface="Georgia" pitchFamily="18" charset="0"/>
            </a:endParaRPr>
          </a:p>
        </p:txBody>
      </p:sp>
      <p:sp>
        <p:nvSpPr>
          <p:cNvPr id="399370" name="Rectangle 10"/>
          <p:cNvSpPr>
            <a:spLocks noChangeArrowheads="1"/>
          </p:cNvSpPr>
          <p:nvPr/>
        </p:nvSpPr>
        <p:spPr bwMode="auto">
          <a:xfrm>
            <a:off x="381000" y="2590800"/>
            <a:ext cx="3200400" cy="1295400"/>
          </a:xfrm>
          <a:prstGeom prst="rect">
            <a:avLst/>
          </a:prstGeom>
          <a:noFill/>
          <a:ln w="9525">
            <a:noFill/>
            <a:miter lim="800000"/>
            <a:headEnd/>
            <a:tailEnd/>
          </a:ln>
        </p:spPr>
        <p:txBody>
          <a:bodyPr lIns="92075" tIns="46038" rIns="92075" bIns="46038"/>
          <a:lstStyle/>
          <a:p>
            <a:pPr marL="342900" indent="-342900" algn="l">
              <a:lnSpc>
                <a:spcPct val="80000"/>
              </a:lnSpc>
              <a:spcBef>
                <a:spcPct val="20000"/>
              </a:spcBef>
              <a:buClr>
                <a:schemeClr val="tx1"/>
              </a:buClr>
              <a:buFontTx/>
              <a:buChar char="•"/>
            </a:pPr>
            <a:r>
              <a:rPr lang="en-US" sz="2000" dirty="0">
                <a:latin typeface="+mj-lt"/>
              </a:rPr>
              <a:t>Cultures and stocks</a:t>
            </a:r>
          </a:p>
          <a:p>
            <a:pPr marL="342900" indent="-342900" algn="l">
              <a:lnSpc>
                <a:spcPct val="80000"/>
              </a:lnSpc>
              <a:spcBef>
                <a:spcPct val="20000"/>
              </a:spcBef>
              <a:buClr>
                <a:schemeClr val="tx1"/>
              </a:buClr>
              <a:buFontTx/>
              <a:buChar char="•"/>
            </a:pPr>
            <a:r>
              <a:rPr lang="en-US" sz="2000" dirty="0">
                <a:latin typeface="+mj-lt"/>
              </a:rPr>
              <a:t>Research animals</a:t>
            </a:r>
          </a:p>
          <a:p>
            <a:pPr marL="342900" indent="-342900" algn="l">
              <a:lnSpc>
                <a:spcPct val="80000"/>
              </a:lnSpc>
              <a:spcBef>
                <a:spcPct val="20000"/>
              </a:spcBef>
              <a:buClr>
                <a:schemeClr val="tx1"/>
              </a:buClr>
              <a:buFontTx/>
              <a:buChar char="•"/>
            </a:pPr>
            <a:r>
              <a:rPr lang="en-US" sz="2000" dirty="0">
                <a:latin typeface="+mj-lt"/>
              </a:rPr>
              <a:t>Specimens</a:t>
            </a:r>
          </a:p>
          <a:p>
            <a:pPr marL="342900" indent="-342900" algn="l">
              <a:lnSpc>
                <a:spcPct val="80000"/>
              </a:lnSpc>
              <a:spcBef>
                <a:spcPct val="20000"/>
              </a:spcBef>
              <a:buClr>
                <a:schemeClr val="tx1"/>
              </a:buClr>
              <a:buFontTx/>
              <a:buChar char="•"/>
            </a:pPr>
            <a:r>
              <a:rPr lang="en-US" sz="2000" dirty="0">
                <a:latin typeface="+mj-lt"/>
              </a:rPr>
              <a:t>Items contaminated with </a:t>
            </a:r>
            <a:r>
              <a:rPr lang="en-US" sz="2000" dirty="0" smtClean="0">
                <a:latin typeface="+mj-lt"/>
              </a:rPr>
              <a:t>above</a:t>
            </a:r>
            <a:endParaRPr lang="en-GB" sz="2000" dirty="0">
              <a:latin typeface="+mj-lt"/>
            </a:endParaRPr>
          </a:p>
        </p:txBody>
      </p:sp>
      <p:sp>
        <p:nvSpPr>
          <p:cNvPr id="399371" name="Rectangle 11"/>
          <p:cNvSpPr>
            <a:spLocks noChangeArrowheads="1"/>
          </p:cNvSpPr>
          <p:nvPr/>
        </p:nvSpPr>
        <p:spPr bwMode="auto">
          <a:xfrm>
            <a:off x="6019800" y="2590800"/>
            <a:ext cx="2819400" cy="1143000"/>
          </a:xfrm>
          <a:prstGeom prst="rect">
            <a:avLst/>
          </a:prstGeom>
          <a:noFill/>
          <a:ln w="9525">
            <a:noFill/>
            <a:miter lim="800000"/>
            <a:headEnd/>
            <a:tailEnd/>
          </a:ln>
        </p:spPr>
        <p:txBody>
          <a:bodyPr/>
          <a:lstStyle/>
          <a:p>
            <a:pPr marL="342900" indent="-342900" algn="l">
              <a:lnSpc>
                <a:spcPct val="90000"/>
              </a:lnSpc>
              <a:spcBef>
                <a:spcPct val="20000"/>
              </a:spcBef>
              <a:buClr>
                <a:schemeClr val="tx1"/>
              </a:buClr>
              <a:buFontTx/>
              <a:buChar char="•"/>
            </a:pPr>
            <a:r>
              <a:rPr lang="en-US" sz="2000" dirty="0">
                <a:latin typeface="+mj-lt"/>
              </a:rPr>
              <a:t>Vaccination status</a:t>
            </a:r>
          </a:p>
          <a:p>
            <a:pPr marL="342900" indent="-342900" algn="l">
              <a:lnSpc>
                <a:spcPct val="90000"/>
              </a:lnSpc>
              <a:spcBef>
                <a:spcPct val="20000"/>
              </a:spcBef>
              <a:buClr>
                <a:schemeClr val="tx1"/>
              </a:buClr>
              <a:buFontTx/>
              <a:buChar char="•"/>
            </a:pPr>
            <a:r>
              <a:rPr lang="en-US" sz="2000" dirty="0">
                <a:latin typeface="+mj-lt"/>
              </a:rPr>
              <a:t>Age</a:t>
            </a:r>
          </a:p>
          <a:p>
            <a:pPr marL="342900" indent="-342900" algn="l">
              <a:lnSpc>
                <a:spcPct val="90000"/>
              </a:lnSpc>
              <a:spcBef>
                <a:spcPct val="20000"/>
              </a:spcBef>
              <a:buClr>
                <a:schemeClr val="tx1"/>
              </a:buClr>
              <a:buFontTx/>
              <a:buChar char="•"/>
            </a:pPr>
            <a:r>
              <a:rPr lang="en-US" sz="2000" dirty="0" smtClean="0">
                <a:latin typeface="+mj-lt"/>
              </a:rPr>
              <a:t>Immune-suppressed</a:t>
            </a:r>
            <a:endParaRPr lang="en-US" sz="2000" dirty="0">
              <a:latin typeface="+mj-lt"/>
            </a:endParaRPr>
          </a:p>
        </p:txBody>
      </p:sp>
    </p:spTree>
    <p:extLst>
      <p:ext uri="{BB962C8B-B14F-4D97-AF65-F5344CB8AC3E}">
        <p14:creationId xmlns:p14="http://schemas.microsoft.com/office/powerpoint/2010/main" val="2998503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6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6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6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6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9" grpId="0" build="p"/>
      <p:bldP spid="399370" grpId="0"/>
      <p:bldP spid="3993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41086"/>
            <a:ext cx="6934200" cy="646331"/>
          </a:xfrm>
          <a:prstGeom prst="rect">
            <a:avLst/>
          </a:prstGeom>
          <a:noFill/>
        </p:spPr>
        <p:txBody>
          <a:bodyPr wrap="square" rtlCol="0">
            <a:spAutoFit/>
          </a:bodyPr>
          <a:lstStyle/>
          <a:p>
            <a:pPr algn="ctr"/>
            <a:r>
              <a:rPr lang="en-US" sz="3600" b="1" dirty="0" smtClean="0">
                <a:solidFill>
                  <a:schemeClr val="bg1"/>
                </a:solidFill>
              </a:rPr>
              <a:t>Risk Assessment</a:t>
            </a:r>
          </a:p>
        </p:txBody>
      </p:sp>
      <p:sp>
        <p:nvSpPr>
          <p:cNvPr id="6" name="TextBox 5"/>
          <p:cNvSpPr txBox="1"/>
          <p:nvPr/>
        </p:nvSpPr>
        <p:spPr>
          <a:xfrm>
            <a:off x="478971" y="1371599"/>
            <a:ext cx="8345715" cy="3108543"/>
          </a:xfrm>
          <a:prstGeom prst="rect">
            <a:avLst/>
          </a:prstGeom>
          <a:noFill/>
        </p:spPr>
        <p:txBody>
          <a:bodyPr wrap="square" rtlCol="0">
            <a:spAutoFit/>
          </a:bodyPr>
          <a:lstStyle/>
          <a:p>
            <a:pPr marL="0" lvl="1">
              <a:defRPr/>
            </a:pPr>
            <a:r>
              <a:rPr lang="en-US" sz="2800" dirty="0" smtClean="0">
                <a:latin typeface="+mj-lt"/>
              </a:rPr>
              <a:t>The safe handling of biological agents requires an assessment of the potential hazards associated with all aspects of an experiment, including the agent, a person’s research experience, lab space and equipment used, and specific procedures to be performed.</a:t>
            </a:r>
          </a:p>
          <a:p>
            <a:pPr marL="0" lvl="1">
              <a:defRPr/>
            </a:pPr>
            <a:endParaRPr lang="en-US" sz="2800" dirty="0" smtClean="0">
              <a:latin typeface="+mj-lt"/>
            </a:endParaRPr>
          </a:p>
          <a:p>
            <a:pPr marL="0" lvl="1">
              <a:defRPr/>
            </a:pPr>
            <a:endParaRPr lang="en-US" sz="2800" dirty="0" smtClean="0">
              <a:latin typeface="+mj-lt"/>
            </a:endParaRPr>
          </a:p>
        </p:txBody>
      </p:sp>
      <p:pic>
        <p:nvPicPr>
          <p:cNvPr id="4" name="Picture 2" descr="Pyramid showing the four BSLs with the lowest risk microbes at the bottom, representing BSL-1, and the highest risk microbes at the top, representing BS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3632529"/>
            <a:ext cx="4591070" cy="26811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971" y="3842418"/>
            <a:ext cx="3973700" cy="1661993"/>
          </a:xfrm>
          <a:prstGeom prst="rect">
            <a:avLst/>
          </a:prstGeom>
          <a:noFill/>
        </p:spPr>
        <p:txBody>
          <a:bodyPr wrap="square" rtlCol="0">
            <a:spAutoFit/>
          </a:bodyPr>
          <a:lstStyle/>
          <a:p>
            <a:pPr marL="0" lvl="1"/>
            <a:r>
              <a:rPr lang="en-US" sz="2800" dirty="0"/>
              <a:t>As risk increases, the biosafety containment level increases.</a:t>
            </a:r>
          </a:p>
          <a:p>
            <a:endParaRPr lang="en-US" dirty="0"/>
          </a:p>
        </p:txBody>
      </p:sp>
    </p:spTree>
    <p:custDataLst>
      <p:tags r:id="rId1"/>
    </p:custDataLst>
    <p:extLst>
      <p:ext uri="{BB962C8B-B14F-4D97-AF65-F5344CB8AC3E}">
        <p14:creationId xmlns:p14="http://schemas.microsoft.com/office/powerpoint/2010/main" val="44075459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7" y="381000"/>
            <a:ext cx="8316684" cy="563562"/>
          </a:xfrm>
        </p:spPr>
        <p:txBody>
          <a:bodyPr>
            <a:noAutofit/>
          </a:bodyPr>
          <a:lstStyle/>
          <a:p>
            <a:pPr algn="ctr"/>
            <a:r>
              <a:rPr lang="en-US" sz="3600" b="1" dirty="0" smtClean="0"/>
              <a:t>Biosafety Levels and NIH Risk Groups</a:t>
            </a:r>
            <a:endParaRPr lang="en-US" sz="3600" b="1" dirty="0"/>
          </a:p>
        </p:txBody>
      </p:sp>
      <p:sp>
        <p:nvSpPr>
          <p:cNvPr id="4" name="TextBox 3"/>
          <p:cNvSpPr txBox="1"/>
          <p:nvPr/>
        </p:nvSpPr>
        <p:spPr>
          <a:xfrm>
            <a:off x="391886" y="1371600"/>
            <a:ext cx="8461828" cy="4893647"/>
          </a:xfrm>
          <a:prstGeom prst="rect">
            <a:avLst/>
          </a:prstGeom>
          <a:noFill/>
        </p:spPr>
        <p:txBody>
          <a:bodyPr wrap="square" rtlCol="0">
            <a:spAutoFit/>
          </a:bodyPr>
          <a:lstStyle/>
          <a:p>
            <a:r>
              <a:rPr lang="en-US" sz="2400" dirty="0" smtClean="0">
                <a:latin typeface="+mj-lt"/>
              </a:rPr>
              <a:t>Biosafety  Levels defined by the CDC are assigned to a project or agent and defines the combination of work practices, safety equipment, and room/building design elements that are necessary to work safely.</a:t>
            </a:r>
          </a:p>
          <a:p>
            <a:endParaRPr lang="en-US" sz="2400" dirty="0" smtClean="0">
              <a:latin typeface="+mj-lt"/>
            </a:endParaRPr>
          </a:p>
          <a:p>
            <a:r>
              <a:rPr lang="en-US" sz="2400" dirty="0" smtClean="0">
                <a:latin typeface="+mj-lt"/>
              </a:rPr>
              <a:t>Biosafety Levels are assigned from low risk agents and procedures at BL1 to high risk at BL4.  The equivalents in animal, plant and insect research are respectively,  BL1-4N or ABSL,  BL1-4P, and ACL 1-4.</a:t>
            </a:r>
          </a:p>
          <a:p>
            <a:endParaRPr lang="en-US" sz="2400" dirty="0" smtClean="0">
              <a:latin typeface="+mj-lt"/>
            </a:endParaRPr>
          </a:p>
          <a:p>
            <a:r>
              <a:rPr lang="en-US" sz="2400" dirty="0" smtClean="0">
                <a:latin typeface="+mj-lt"/>
              </a:rPr>
              <a:t>The NIH Risk Group of an agent is incorporated into the risk assessment.  NIH Risk Groups closely mirror CDC Biosafety Levels with a few exceptions. </a:t>
            </a:r>
            <a:endParaRPr lang="en-US" sz="2400" dirty="0">
              <a:latin typeface="+mj-lt"/>
            </a:endParaRPr>
          </a:p>
        </p:txBody>
      </p:sp>
    </p:spTree>
    <p:extLst>
      <p:ext uri="{BB962C8B-B14F-4D97-AF65-F5344CB8AC3E}">
        <p14:creationId xmlns:p14="http://schemas.microsoft.com/office/powerpoint/2010/main" val="148825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6705600" y="4876800"/>
            <a:ext cx="1905000" cy="1428750"/>
          </a:xfrm>
          <a:prstGeom prst="rect">
            <a:avLst/>
          </a:prstGeom>
          <a:noFill/>
          <a:ln w="9525">
            <a:noFill/>
            <a:miter lim="800000"/>
            <a:headEnd/>
            <a:tailEnd/>
          </a:ln>
        </p:spPr>
      </p:pic>
      <p:sp>
        <p:nvSpPr>
          <p:cNvPr id="6" name="Content Placeholder 2"/>
          <p:cNvSpPr>
            <a:spLocks noGrp="1"/>
          </p:cNvSpPr>
          <p:nvPr>
            <p:ph idx="1"/>
          </p:nvPr>
        </p:nvSpPr>
        <p:spPr>
          <a:xfrm>
            <a:off x="228600" y="1139372"/>
            <a:ext cx="8305800" cy="3352800"/>
          </a:xfrm>
        </p:spPr>
        <p:txBody>
          <a:bodyPr>
            <a:noAutofit/>
          </a:bodyPr>
          <a:lstStyle/>
          <a:p>
            <a:pPr lvl="1">
              <a:lnSpc>
                <a:spcPct val="90000"/>
              </a:lnSpc>
            </a:pPr>
            <a:r>
              <a:rPr lang="en-US" sz="2000" dirty="0" smtClean="0">
                <a:latin typeface="+mj-lt"/>
              </a:rPr>
              <a:t>Can the agent cause disease in healthy adults?</a:t>
            </a:r>
          </a:p>
          <a:p>
            <a:pPr lvl="1">
              <a:lnSpc>
                <a:spcPct val="90000"/>
              </a:lnSpc>
            </a:pPr>
            <a:r>
              <a:rPr lang="en-US" sz="2000" dirty="0" smtClean="0">
                <a:latin typeface="+mj-lt"/>
              </a:rPr>
              <a:t>What is the infectious dose?</a:t>
            </a:r>
          </a:p>
          <a:p>
            <a:pPr lvl="1">
              <a:lnSpc>
                <a:spcPct val="90000"/>
              </a:lnSpc>
            </a:pPr>
            <a:r>
              <a:rPr lang="en-US" sz="2000" dirty="0" smtClean="0">
                <a:latin typeface="+mj-lt"/>
              </a:rPr>
              <a:t>Are vaccines available: e.g. Vaccinia, Hepatitis B, Rabies?  What is the availability of drugs or other treatment?</a:t>
            </a:r>
          </a:p>
          <a:p>
            <a:pPr lvl="1">
              <a:lnSpc>
                <a:spcPct val="90000"/>
              </a:lnSpc>
            </a:pPr>
            <a:r>
              <a:rPr lang="en-US" sz="2000" dirty="0" smtClean="0">
                <a:latin typeface="+mj-lt"/>
              </a:rPr>
              <a:t>How environmentally stable is the agent:  Can it survive on the bench? Extreme conditions?</a:t>
            </a:r>
          </a:p>
          <a:p>
            <a:pPr lvl="1">
              <a:lnSpc>
                <a:spcPct val="90000"/>
              </a:lnSpc>
            </a:pPr>
            <a:r>
              <a:rPr lang="en-US" sz="2000" dirty="0" smtClean="0">
                <a:latin typeface="+mj-lt"/>
              </a:rPr>
              <a:t>What is the route of exposure: Can you be exposed via multiple routes?</a:t>
            </a:r>
          </a:p>
          <a:p>
            <a:pPr lvl="1">
              <a:lnSpc>
                <a:spcPct val="90000"/>
              </a:lnSpc>
              <a:tabLst>
                <a:tab pos="228600" algn="l"/>
              </a:tabLst>
              <a:defRPr/>
            </a:pPr>
            <a:r>
              <a:rPr lang="en-US" sz="2000" dirty="0" smtClean="0">
                <a:latin typeface="+mj-lt"/>
              </a:rPr>
              <a:t>What animals will be used? What species, do they shed the agent, do they have endogenous zoonotic disease?</a:t>
            </a:r>
          </a:p>
          <a:p>
            <a:pPr lvl="1">
              <a:lnSpc>
                <a:spcPct val="90000"/>
              </a:lnSpc>
              <a:tabLst>
                <a:tab pos="228600" algn="l"/>
              </a:tabLst>
              <a:defRPr/>
            </a:pPr>
            <a:r>
              <a:rPr lang="en-US" sz="2000" dirty="0" smtClean="0">
                <a:latin typeface="+mj-lt"/>
              </a:rPr>
              <a:t>What is the experience level of persons working with the agent and performing the experiment?</a:t>
            </a:r>
          </a:p>
          <a:p>
            <a:pPr marL="0" lvl="1">
              <a:defRPr/>
            </a:pPr>
            <a:endParaRPr lang="en-US" sz="2000" dirty="0" smtClean="0"/>
          </a:p>
        </p:txBody>
      </p:sp>
      <p:pic>
        <p:nvPicPr>
          <p:cNvPr id="7" name="Picture 4"/>
          <p:cNvPicPr>
            <a:picLocks noChangeAspect="1" noChangeArrowheads="1"/>
          </p:cNvPicPr>
          <p:nvPr/>
        </p:nvPicPr>
        <p:blipFill>
          <a:blip r:embed="rId3" cstate="print"/>
          <a:srcRect/>
          <a:stretch>
            <a:fillRect/>
          </a:stretch>
        </p:blipFill>
        <p:spPr bwMode="auto">
          <a:xfrm>
            <a:off x="3505200" y="4937760"/>
            <a:ext cx="1905000" cy="1386840"/>
          </a:xfrm>
          <a:prstGeom prst="rect">
            <a:avLst/>
          </a:prstGeom>
          <a:noFill/>
          <a:ln w="9525">
            <a:noFill/>
            <a:miter lim="800000"/>
            <a:headEnd/>
            <a:tailEnd/>
          </a:ln>
        </p:spPr>
      </p:pic>
      <p:pic>
        <p:nvPicPr>
          <p:cNvPr id="9" name="Picture 4" descr="lab mice | Photo 02 by nurilahi on flickr.com"/>
          <p:cNvPicPr>
            <a:picLocks noChangeAspect="1" noChangeArrowheads="1"/>
          </p:cNvPicPr>
          <p:nvPr/>
        </p:nvPicPr>
        <p:blipFill>
          <a:blip r:embed="rId4" cstate="print"/>
          <a:srcRect/>
          <a:stretch>
            <a:fillRect/>
          </a:stretch>
        </p:blipFill>
        <p:spPr bwMode="auto">
          <a:xfrm>
            <a:off x="457200" y="4953000"/>
            <a:ext cx="1981200" cy="1386840"/>
          </a:xfrm>
          <a:prstGeom prst="rect">
            <a:avLst/>
          </a:prstGeom>
          <a:noFill/>
        </p:spPr>
      </p:pic>
      <p:sp>
        <p:nvSpPr>
          <p:cNvPr id="11" name="Title 1"/>
          <p:cNvSpPr txBox="1">
            <a:spLocks/>
          </p:cNvSpPr>
          <p:nvPr/>
        </p:nvSpPr>
        <p:spPr>
          <a:xfrm>
            <a:off x="0" y="388984"/>
            <a:ext cx="9144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strike="noStrike" kern="1200" cap="none" spc="0" normalizeH="0" baseline="0" noProof="0" dirty="0" smtClean="0">
                <a:ln>
                  <a:noFill/>
                </a:ln>
                <a:effectLst/>
                <a:uLnTx/>
                <a:uFillTx/>
                <a:latin typeface="+mj-lt"/>
                <a:ea typeface="+mj-ea"/>
                <a:cs typeface="+mj-cs"/>
              </a:rPr>
              <a:t>Questions during a Risk Assessment </a:t>
            </a:r>
            <a:r>
              <a:rPr kumimoji="0" lang="en-US" sz="3600" b="1" i="0" strike="noStrike" kern="1200" cap="none" spc="0" normalizeH="0" baseline="0" noProof="0" dirty="0" smtClean="0">
                <a:ln>
                  <a:noFill/>
                </a:ln>
                <a:solidFill>
                  <a:schemeClr val="bg1"/>
                </a:solidFill>
                <a:effectLst/>
                <a:uLnTx/>
                <a:uFillTx/>
                <a:latin typeface="+mj-lt"/>
                <a:ea typeface="+mj-ea"/>
                <a:cs typeface="+mj-cs"/>
              </a:rPr>
              <a:t>Addressed </a:t>
            </a:r>
            <a:r>
              <a:rPr lang="en-US" sz="3600" b="1" dirty="0" smtClean="0">
                <a:solidFill>
                  <a:schemeClr val="bg1"/>
                </a:solidFill>
                <a:latin typeface="+mj-lt"/>
                <a:ea typeface="+mj-ea"/>
                <a:cs typeface="+mj-cs"/>
              </a:rPr>
              <a:t>D</a:t>
            </a:r>
            <a:r>
              <a:rPr kumimoji="0" lang="en-US" sz="3600" b="1" i="0" strike="noStrike" kern="1200" cap="none" spc="0" normalizeH="0" baseline="0" noProof="0" dirty="0" smtClean="0">
                <a:ln>
                  <a:noFill/>
                </a:ln>
                <a:solidFill>
                  <a:schemeClr val="bg1"/>
                </a:solidFill>
                <a:effectLst/>
                <a:uLnTx/>
                <a:uFillTx/>
                <a:latin typeface="+mj-lt"/>
                <a:ea typeface="+mj-ea"/>
                <a:cs typeface="+mj-cs"/>
              </a:rPr>
              <a:t>uring a Risk Assessment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5843305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ang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Green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No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u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omplete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646B066582734C9BAD7DBE8C63726F" ma:contentTypeVersion="1" ma:contentTypeDescription="Create a new document." ma:contentTypeScope="" ma:versionID="49aa3bd550dc095b8cccf9ec0f59810d">
  <xsd:schema xmlns:xsd="http://www.w3.org/2001/XMLSchema" xmlns:xs="http://www.w3.org/2001/XMLSchema" xmlns:p="http://schemas.microsoft.com/office/2006/metadata/properties" xmlns:ns2="ecd8849b-867b-4be0-af26-0eed276576c2" targetNamespace="http://schemas.microsoft.com/office/2006/metadata/properties" ma:root="true" ma:fieldsID="8239b45e315f906e4dab71d3fd1ce652" ns2:_="">
    <xsd:import namespace="ecd8849b-867b-4be0-af26-0eed276576c2"/>
    <xsd:element name="properties">
      <xsd:complexType>
        <xsd:sequence>
          <xsd:element name="documentManagement">
            <xsd:complexType>
              <xsd:all>
                <xsd:element ref="ns2:Meeting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8849b-867b-4be0-af26-0eed276576c2" elementFormDefault="qualified">
    <xsd:import namespace="http://schemas.microsoft.com/office/2006/documentManagement/types"/>
    <xsd:import namespace="http://schemas.microsoft.com/office/infopath/2007/PartnerControls"/>
    <xsd:element name="Meeting_x0020_date" ma:index="8" ma:displayName="Meeting date" ma:default="[today]" ma:format="DateOnly"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eting_x0020_date xmlns="ecd8849b-867b-4be0-af26-0eed276576c2">2014-09-29T04:00:00+00:00</Meeting_x0020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60D9AB-6BC4-46EF-BA41-304C3E4175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8849b-867b-4be0-af26-0eed27657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F9B7D5-E64F-4F89-BED3-0338BCD61DE0}">
  <ds:schemaRefs>
    <ds:schemaRef ds:uri="http://purl.org/dc/terms/"/>
    <ds:schemaRef ds:uri="http://schemas.openxmlformats.org/package/2006/metadata/core-properties"/>
    <ds:schemaRef ds:uri="ecd8849b-867b-4be0-af26-0eed276576c2"/>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B722114-2DB2-4E8D-8525-927FD92898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32029</TotalTime>
  <Words>3167</Words>
  <Application>Microsoft Office PowerPoint</Application>
  <PresentationFormat>On-screen Show (4:3)</PresentationFormat>
  <Paragraphs>372</Paragraphs>
  <Slides>44</Slides>
  <Notes>25</Notes>
  <HiddenSlides>0</HiddenSlides>
  <MMClips>0</MMClips>
  <ScaleCrop>false</ScaleCrop>
  <HeadingPairs>
    <vt:vector size="8" baseType="variant">
      <vt:variant>
        <vt:lpstr>Fonts Used</vt:lpstr>
      </vt:variant>
      <vt:variant>
        <vt:i4>10</vt:i4>
      </vt:variant>
      <vt:variant>
        <vt:lpstr>Theme</vt:lpstr>
      </vt:variant>
      <vt:variant>
        <vt:i4>11</vt:i4>
      </vt:variant>
      <vt:variant>
        <vt:lpstr>Embedded OLE Servers</vt:lpstr>
      </vt:variant>
      <vt:variant>
        <vt:i4>2</vt:i4>
      </vt:variant>
      <vt:variant>
        <vt:lpstr>Slide Titles</vt:lpstr>
      </vt:variant>
      <vt:variant>
        <vt:i4>44</vt:i4>
      </vt:variant>
    </vt:vector>
  </HeadingPairs>
  <TitlesOfParts>
    <vt:vector size="67" baseType="lpstr">
      <vt:lpstr>ＭＳ Ｐゴシック</vt:lpstr>
      <vt:lpstr>Arial</vt:lpstr>
      <vt:lpstr>Calibri</vt:lpstr>
      <vt:lpstr>Calibri Light</vt:lpstr>
      <vt:lpstr>Georgia</vt:lpstr>
      <vt:lpstr>Lucida Grande</vt:lpstr>
      <vt:lpstr>Tahoma</vt:lpstr>
      <vt:lpstr>Times</vt:lpstr>
      <vt:lpstr>Times New Roman</vt:lpstr>
      <vt:lpstr>Wingdings</vt:lpstr>
      <vt:lpstr>2_Custom Design</vt:lpstr>
      <vt:lpstr>4_Complete Wave</vt:lpstr>
      <vt:lpstr>Orange Wave</vt:lpstr>
      <vt:lpstr>Custom Design</vt:lpstr>
      <vt:lpstr>1_Green Wave</vt:lpstr>
      <vt:lpstr>No wave</vt:lpstr>
      <vt:lpstr>Blue wave</vt:lpstr>
      <vt:lpstr>1_Custom Design</vt:lpstr>
      <vt:lpstr>1_Complete Wave</vt:lpstr>
      <vt:lpstr>2_Complete Wave</vt:lpstr>
      <vt:lpstr>3_Complete Wave</vt:lpstr>
      <vt:lpstr>Bitmap Image</vt:lpstr>
      <vt:lpstr>Clip</vt:lpstr>
      <vt:lpstr>Biosafety and Bloodborne Pathogens</vt:lpstr>
      <vt:lpstr>Guidelines/Regulations</vt:lpstr>
      <vt:lpstr>Common Biological Materials </vt:lpstr>
      <vt:lpstr>Laboratory-Acquired Infections (LAIs)</vt:lpstr>
      <vt:lpstr>PowerPoint Presentation</vt:lpstr>
      <vt:lpstr>How Laboratory Associated Infections Occur</vt:lpstr>
      <vt:lpstr>PowerPoint Presentation</vt:lpstr>
      <vt:lpstr>Biosafety Levels and NIH Risk Groups</vt:lpstr>
      <vt:lpstr>PowerPoint Presentation</vt:lpstr>
      <vt:lpstr>Examples of BSL Levels</vt:lpstr>
      <vt:lpstr>Examples of BSL Levels</vt:lpstr>
      <vt:lpstr>PowerPoint Presentation</vt:lpstr>
      <vt:lpstr>PowerPoint Presentation</vt:lpstr>
      <vt:lpstr>PowerPoint Presentation</vt:lpstr>
      <vt:lpstr>PowerPoint Presentation</vt:lpstr>
      <vt:lpstr>Labeling</vt:lpstr>
      <vt:lpstr>PowerPoint Presentation</vt:lpstr>
      <vt:lpstr>Standard Practices</vt:lpstr>
      <vt:lpstr>Extra Precautions when Handling Sharps </vt:lpstr>
      <vt:lpstr>Standard Practices – Aerosol Control </vt:lpstr>
      <vt:lpstr>PowerPoint Presentation</vt:lpstr>
      <vt:lpstr>PowerPoint Presentation</vt:lpstr>
      <vt:lpstr>Working in a BSC</vt:lpstr>
      <vt:lpstr>Biosafety Cabinet Set-up</vt:lpstr>
      <vt:lpstr>Standard Practices  - Good Housekeeping</vt:lpstr>
      <vt:lpstr>Transporting Samples</vt:lpstr>
      <vt:lpstr>Transporting  Samples </vt:lpstr>
      <vt:lpstr>Transporting  Samples</vt:lpstr>
      <vt:lpstr>Decontamination</vt:lpstr>
      <vt:lpstr>Decontamination Definitions</vt:lpstr>
      <vt:lpstr>Common Disinfectants</vt:lpstr>
      <vt:lpstr>Decontamination - Liquid Biowaste Disposal</vt:lpstr>
      <vt:lpstr>Bleach Facts</vt:lpstr>
      <vt:lpstr>PowerPoint Presentation</vt:lpstr>
      <vt:lpstr>Bloodborne Pathogens</vt:lpstr>
      <vt:lpstr>BBP and  Other Potentially Infectious Material (OPIM)</vt:lpstr>
      <vt:lpstr>Hepatitis B and C</vt:lpstr>
      <vt:lpstr>Human Immunodeficiency Virus (HIV)</vt:lpstr>
      <vt:lpstr>Minimize Exposure </vt:lpstr>
      <vt:lpstr>PowerPoint Presentation</vt:lpstr>
      <vt:lpstr>Exposure Control Plan</vt:lpstr>
      <vt:lpstr>Hepatitis B Vaccine</vt:lpstr>
      <vt:lpstr>PowerPoint Presentation</vt:lpstr>
      <vt:lpstr>PowerPoint Presentation</vt:lpstr>
    </vt:vector>
  </TitlesOfParts>
  <Company>Diane Wasserman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Wasserman</dc:creator>
  <cp:lastModifiedBy>Frank Abell</cp:lastModifiedBy>
  <cp:revision>946</cp:revision>
  <cp:lastPrinted>2019-02-06T18:03:10Z</cp:lastPrinted>
  <dcterms:created xsi:type="dcterms:W3CDTF">2013-10-01T19:01:58Z</dcterms:created>
  <dcterms:modified xsi:type="dcterms:W3CDTF">2020-03-19T14:16:31Z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0x01010022646B066582734C9BAD7DBE8C63726F</vt:lpwstr>
  </property>
  <property fmtid="{D5CDD505-2E9C-101B-9397-08002B2CF9AE}" pid="3" name="IsMyDocuments">
    <vt:bool>true</vt:bool>
  </property>
</Properties>
</file>